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6" y="-6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C536F3-0E86-4484-A4E1-26A35FDFBAB5}" type="datetimeFigureOut">
              <a:rPr lang="en-NZ" smtClean="0"/>
              <a:t>5/11/2018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41D874-D2C3-428E-A31F-9C2799498843}" type="slidenum">
              <a:rPr lang="en-NZ" smtClean="0"/>
              <a:t>‹#›</a:t>
            </a:fld>
            <a:endParaRPr lang="en-NZ"/>
          </a:p>
        </p:txBody>
      </p:sp>
    </p:spTree>
    <p:extLst>
      <p:ext uri="{BB962C8B-B14F-4D97-AF65-F5344CB8AC3E}">
        <p14:creationId xmlns:p14="http://schemas.microsoft.com/office/powerpoint/2010/main" val="90575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536F3-0E86-4484-A4E1-26A35FDFBAB5}" type="datetimeFigureOut">
              <a:rPr lang="en-NZ" smtClean="0"/>
              <a:t>5/11/2018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41D874-D2C3-428E-A31F-9C2799498843}" type="slidenum">
              <a:rPr lang="en-NZ" smtClean="0"/>
              <a:t>‹#›</a:t>
            </a:fld>
            <a:endParaRPr lang="en-NZ"/>
          </a:p>
        </p:txBody>
      </p:sp>
    </p:spTree>
    <p:extLst>
      <p:ext uri="{BB962C8B-B14F-4D97-AF65-F5344CB8AC3E}">
        <p14:creationId xmlns:p14="http://schemas.microsoft.com/office/powerpoint/2010/main" val="355761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536F3-0E86-4484-A4E1-26A35FDFBAB5}" type="datetimeFigureOut">
              <a:rPr lang="en-NZ" smtClean="0"/>
              <a:t>5/11/2018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41D874-D2C3-428E-A31F-9C2799498843}" type="slidenum">
              <a:rPr lang="en-NZ" smtClean="0"/>
              <a:t>‹#›</a:t>
            </a:fld>
            <a:endParaRPr lang="en-NZ"/>
          </a:p>
        </p:txBody>
      </p:sp>
    </p:spTree>
    <p:extLst>
      <p:ext uri="{BB962C8B-B14F-4D97-AF65-F5344CB8AC3E}">
        <p14:creationId xmlns:p14="http://schemas.microsoft.com/office/powerpoint/2010/main" val="414566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536F3-0E86-4484-A4E1-26A35FDFBAB5}" type="datetimeFigureOut">
              <a:rPr lang="en-NZ" smtClean="0"/>
              <a:t>5/11/2018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41D874-D2C3-428E-A31F-9C2799498843}" type="slidenum">
              <a:rPr lang="en-NZ" smtClean="0"/>
              <a:t>‹#›</a:t>
            </a:fld>
            <a:endParaRPr lang="en-NZ"/>
          </a:p>
        </p:txBody>
      </p:sp>
    </p:spTree>
    <p:extLst>
      <p:ext uri="{BB962C8B-B14F-4D97-AF65-F5344CB8AC3E}">
        <p14:creationId xmlns:p14="http://schemas.microsoft.com/office/powerpoint/2010/main" val="225954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C536F3-0E86-4484-A4E1-26A35FDFBAB5}" type="datetimeFigureOut">
              <a:rPr lang="en-NZ" smtClean="0"/>
              <a:t>5/11/2018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41D874-D2C3-428E-A31F-9C2799498843}" type="slidenum">
              <a:rPr lang="en-NZ" smtClean="0"/>
              <a:t>‹#›</a:t>
            </a:fld>
            <a:endParaRPr lang="en-NZ"/>
          </a:p>
        </p:txBody>
      </p:sp>
    </p:spTree>
    <p:extLst>
      <p:ext uri="{BB962C8B-B14F-4D97-AF65-F5344CB8AC3E}">
        <p14:creationId xmlns:p14="http://schemas.microsoft.com/office/powerpoint/2010/main" val="294926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C536F3-0E86-4484-A4E1-26A35FDFBAB5}" type="datetimeFigureOut">
              <a:rPr lang="en-NZ" smtClean="0"/>
              <a:t>5/11/2018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141D874-D2C3-428E-A31F-9C2799498843}" type="slidenum">
              <a:rPr lang="en-NZ" smtClean="0"/>
              <a:t>‹#›</a:t>
            </a:fld>
            <a:endParaRPr lang="en-NZ"/>
          </a:p>
        </p:txBody>
      </p:sp>
    </p:spTree>
    <p:extLst>
      <p:ext uri="{BB962C8B-B14F-4D97-AF65-F5344CB8AC3E}">
        <p14:creationId xmlns:p14="http://schemas.microsoft.com/office/powerpoint/2010/main" val="306885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C536F3-0E86-4484-A4E1-26A35FDFBAB5}" type="datetimeFigureOut">
              <a:rPr lang="en-NZ" smtClean="0"/>
              <a:t>5/11/2018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141D874-D2C3-428E-A31F-9C2799498843}" type="slidenum">
              <a:rPr lang="en-NZ" smtClean="0"/>
              <a:t>‹#›</a:t>
            </a:fld>
            <a:endParaRPr lang="en-NZ"/>
          </a:p>
        </p:txBody>
      </p:sp>
    </p:spTree>
    <p:extLst>
      <p:ext uri="{BB962C8B-B14F-4D97-AF65-F5344CB8AC3E}">
        <p14:creationId xmlns:p14="http://schemas.microsoft.com/office/powerpoint/2010/main" val="355084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C536F3-0E86-4484-A4E1-26A35FDFBAB5}" type="datetimeFigureOut">
              <a:rPr lang="en-NZ" smtClean="0"/>
              <a:t>5/11/2018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141D874-D2C3-428E-A31F-9C2799498843}" type="slidenum">
              <a:rPr lang="en-NZ" smtClean="0"/>
              <a:t>‹#›</a:t>
            </a:fld>
            <a:endParaRPr lang="en-NZ"/>
          </a:p>
        </p:txBody>
      </p:sp>
    </p:spTree>
    <p:extLst>
      <p:ext uri="{BB962C8B-B14F-4D97-AF65-F5344CB8AC3E}">
        <p14:creationId xmlns:p14="http://schemas.microsoft.com/office/powerpoint/2010/main" val="289907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536F3-0E86-4484-A4E1-26A35FDFBAB5}" type="datetimeFigureOut">
              <a:rPr lang="en-NZ" smtClean="0"/>
              <a:t>5/11/2018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141D874-D2C3-428E-A31F-9C2799498843}" type="slidenum">
              <a:rPr lang="en-NZ" smtClean="0"/>
              <a:t>‹#›</a:t>
            </a:fld>
            <a:endParaRPr lang="en-NZ"/>
          </a:p>
        </p:txBody>
      </p:sp>
    </p:spTree>
    <p:extLst>
      <p:ext uri="{BB962C8B-B14F-4D97-AF65-F5344CB8AC3E}">
        <p14:creationId xmlns:p14="http://schemas.microsoft.com/office/powerpoint/2010/main" val="354394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Edit Master text styles</a:t>
            </a:r>
          </a:p>
        </p:txBody>
      </p:sp>
      <p:sp>
        <p:nvSpPr>
          <p:cNvPr id="5" name="Date Placeholder 4"/>
          <p:cNvSpPr>
            <a:spLocks noGrp="1"/>
          </p:cNvSpPr>
          <p:nvPr>
            <p:ph type="dt" sz="half" idx="10"/>
          </p:nvPr>
        </p:nvSpPr>
        <p:spPr/>
        <p:txBody>
          <a:bodyPr/>
          <a:lstStyle/>
          <a:p>
            <a:fld id="{C2C536F3-0E86-4484-A4E1-26A35FDFBAB5}" type="datetimeFigureOut">
              <a:rPr lang="en-NZ" smtClean="0"/>
              <a:t>5/11/2018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141D874-D2C3-428E-A31F-9C2799498843}" type="slidenum">
              <a:rPr lang="en-NZ" smtClean="0"/>
              <a:t>‹#›</a:t>
            </a:fld>
            <a:endParaRPr lang="en-NZ"/>
          </a:p>
        </p:txBody>
      </p:sp>
    </p:spTree>
    <p:extLst>
      <p:ext uri="{BB962C8B-B14F-4D97-AF65-F5344CB8AC3E}">
        <p14:creationId xmlns:p14="http://schemas.microsoft.com/office/powerpoint/2010/main" val="192718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Edit Master text styles</a:t>
            </a:r>
          </a:p>
        </p:txBody>
      </p:sp>
      <p:sp>
        <p:nvSpPr>
          <p:cNvPr id="5" name="Date Placeholder 4"/>
          <p:cNvSpPr>
            <a:spLocks noGrp="1"/>
          </p:cNvSpPr>
          <p:nvPr>
            <p:ph type="dt" sz="half" idx="10"/>
          </p:nvPr>
        </p:nvSpPr>
        <p:spPr/>
        <p:txBody>
          <a:bodyPr/>
          <a:lstStyle/>
          <a:p>
            <a:fld id="{C2C536F3-0E86-4484-A4E1-26A35FDFBAB5}" type="datetimeFigureOut">
              <a:rPr lang="en-NZ" smtClean="0"/>
              <a:t>5/11/2018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141D874-D2C3-428E-A31F-9C2799498843}" type="slidenum">
              <a:rPr lang="en-NZ" smtClean="0"/>
              <a:t>‹#›</a:t>
            </a:fld>
            <a:endParaRPr lang="en-NZ"/>
          </a:p>
        </p:txBody>
      </p:sp>
    </p:spTree>
    <p:extLst>
      <p:ext uri="{BB962C8B-B14F-4D97-AF65-F5344CB8AC3E}">
        <p14:creationId xmlns:p14="http://schemas.microsoft.com/office/powerpoint/2010/main" val="220749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C2C536F3-0E86-4484-A4E1-26A35FDFBAB5}" type="datetimeFigureOut">
              <a:rPr lang="en-NZ" smtClean="0"/>
              <a:t>5/11/2018</a:t>
            </a:fld>
            <a:endParaRPr lang="en-NZ"/>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B141D874-D2C3-428E-A31F-9C2799498843}" type="slidenum">
              <a:rPr lang="en-NZ" smtClean="0"/>
              <a:t>‹#›</a:t>
            </a:fld>
            <a:endParaRPr lang="en-NZ"/>
          </a:p>
        </p:txBody>
      </p:sp>
    </p:spTree>
    <p:extLst>
      <p:ext uri="{BB962C8B-B14F-4D97-AF65-F5344CB8AC3E}">
        <p14:creationId xmlns:p14="http://schemas.microsoft.com/office/powerpoint/2010/main" val="210230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50" y="3854057"/>
            <a:ext cx="29329062" cy="4245960"/>
          </a:xfrm>
          <a:prstGeom prst="rect">
            <a:avLst/>
          </a:prstGeom>
          <a:ln>
            <a:solidFill>
              <a:schemeClr val="tx1"/>
            </a:solidFill>
          </a:ln>
        </p:spPr>
      </p:pic>
      <p:sp>
        <p:nvSpPr>
          <p:cNvPr id="2" name="TextBox 1"/>
          <p:cNvSpPr txBox="1"/>
          <p:nvPr/>
        </p:nvSpPr>
        <p:spPr>
          <a:xfrm>
            <a:off x="438150" y="457198"/>
            <a:ext cx="29329063" cy="3139321"/>
          </a:xfrm>
          <a:prstGeom prst="rect">
            <a:avLst/>
          </a:prstGeom>
          <a:solidFill>
            <a:schemeClr val="bg1"/>
          </a:solidFill>
          <a:ln>
            <a:solidFill>
              <a:schemeClr val="tx1"/>
            </a:solidFill>
          </a:ln>
        </p:spPr>
        <p:txBody>
          <a:bodyPr wrap="square" rtlCol="0">
            <a:spAutoFit/>
          </a:bodyPr>
          <a:lstStyle/>
          <a:p>
            <a:pPr algn="ctr"/>
            <a:r>
              <a:rPr lang="en-NZ" sz="6000" b="1" dirty="0" smtClean="0"/>
              <a:t>Down the drain: </a:t>
            </a:r>
          </a:p>
          <a:p>
            <a:pPr algn="ctr"/>
            <a:r>
              <a:rPr lang="en-NZ" sz="5400" b="1" dirty="0" smtClean="0"/>
              <a:t>Measuring the degradation and recovery of a drained wetland remnant</a:t>
            </a:r>
          </a:p>
          <a:p>
            <a:pPr algn="ctr"/>
            <a:r>
              <a:rPr lang="en-NZ" sz="4800" dirty="0" smtClean="0"/>
              <a:t>Callum Douglas</a:t>
            </a:r>
            <a:r>
              <a:rPr lang="en-US" sz="4800" baseline="30000" dirty="0"/>
              <a:t>1</a:t>
            </a:r>
            <a:r>
              <a:rPr lang="en-NZ" sz="4800" dirty="0" smtClean="0"/>
              <a:t>, David Campbell</a:t>
            </a:r>
            <a:r>
              <a:rPr lang="en-US" sz="4800" baseline="30000" dirty="0"/>
              <a:t> 1</a:t>
            </a:r>
            <a:endParaRPr lang="en-NZ" sz="4800" dirty="0" smtClean="0"/>
          </a:p>
          <a:p>
            <a:pPr algn="ctr"/>
            <a:r>
              <a:rPr lang="en-US" sz="3600" baseline="30000" dirty="0"/>
              <a:t>1 </a:t>
            </a:r>
            <a:r>
              <a:rPr lang="en-NZ" sz="3600" dirty="0" smtClean="0"/>
              <a:t>School of Science, University of Waikato, Hamilton, 3240, New Zealand </a:t>
            </a:r>
            <a:endParaRPr lang="en-NZ"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168" y="532387"/>
            <a:ext cx="2392173" cy="29645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2350" y="621486"/>
            <a:ext cx="3116262" cy="2844588"/>
          </a:xfrm>
          <a:prstGeom prst="rect">
            <a:avLst/>
          </a:prstGeom>
        </p:spPr>
      </p:pic>
      <p:sp>
        <p:nvSpPr>
          <p:cNvPr id="6" name="TextBox 5"/>
          <p:cNvSpPr txBox="1"/>
          <p:nvPr/>
        </p:nvSpPr>
        <p:spPr>
          <a:xfrm>
            <a:off x="426415" y="9025637"/>
            <a:ext cx="9054097" cy="8494633"/>
          </a:xfrm>
          <a:prstGeom prst="rect">
            <a:avLst/>
          </a:prstGeom>
          <a:solidFill>
            <a:schemeClr val="bg1"/>
          </a:solidFill>
          <a:ln>
            <a:solidFill>
              <a:schemeClr val="tx1"/>
            </a:solidFill>
          </a:ln>
        </p:spPr>
        <p:txBody>
          <a:bodyPr wrap="square" lIns="180000" rIns="180000" rtlCol="0">
            <a:spAutoFit/>
          </a:bodyPr>
          <a:lstStyle/>
          <a:p>
            <a:pPr marL="457200" indent="-457200">
              <a:lnSpc>
                <a:spcPct val="150000"/>
              </a:lnSpc>
              <a:buFont typeface="Arial" panose="020B0604020202020204" pitchFamily="34" charset="0"/>
              <a:buChar char="•"/>
            </a:pPr>
            <a:r>
              <a:rPr lang="en-US" sz="2800" dirty="0" smtClean="0"/>
              <a:t>Otakairangi </a:t>
            </a:r>
            <a:r>
              <a:rPr lang="en-US" sz="2800" dirty="0"/>
              <a:t>wetland </a:t>
            </a:r>
            <a:r>
              <a:rPr lang="en-US" sz="2800" dirty="0" smtClean="0"/>
              <a:t>is </a:t>
            </a:r>
            <a:r>
              <a:rPr lang="en-US" sz="2800" dirty="0"/>
              <a:t>the largest remaining remnant (2.6 km</a:t>
            </a:r>
            <a:r>
              <a:rPr lang="en-US" sz="2800" baseline="30000" dirty="0"/>
              <a:t>2</a:t>
            </a:r>
            <a:r>
              <a:rPr lang="en-US" sz="2800" dirty="0"/>
              <a:t>) </a:t>
            </a:r>
            <a:r>
              <a:rPr lang="en-US" sz="2800" dirty="0" smtClean="0"/>
              <a:t>of </a:t>
            </a:r>
            <a:r>
              <a:rPr lang="en-US" sz="2800" dirty="0"/>
              <a:t>the Hikurangi swamp, a large former wetland complex in </a:t>
            </a:r>
            <a:r>
              <a:rPr lang="en-US" sz="2800" dirty="0" smtClean="0"/>
              <a:t>Northland.</a:t>
            </a:r>
          </a:p>
          <a:p>
            <a:pPr marL="457200" indent="-457200">
              <a:lnSpc>
                <a:spcPct val="150000"/>
              </a:lnSpc>
              <a:buFont typeface="Arial" panose="020B0604020202020204" pitchFamily="34" charset="0"/>
              <a:buChar char="•"/>
            </a:pPr>
            <a:r>
              <a:rPr lang="en-US" sz="2800" dirty="0" smtClean="0"/>
              <a:t>Past </a:t>
            </a:r>
            <a:r>
              <a:rPr lang="en-US" sz="2800" dirty="0" smtClean="0"/>
              <a:t>burning events, a </a:t>
            </a:r>
            <a:r>
              <a:rPr lang="en-US" sz="2800" dirty="0"/>
              <a:t>large central drain </a:t>
            </a:r>
            <a:r>
              <a:rPr lang="en-US" sz="2800" dirty="0" smtClean="0"/>
              <a:t>and border drainage </a:t>
            </a:r>
            <a:r>
              <a:rPr lang="en-US" sz="2800" dirty="0"/>
              <a:t>separating the wetland from </a:t>
            </a:r>
            <a:r>
              <a:rPr lang="en-US" sz="2800" dirty="0" smtClean="0"/>
              <a:t>pasture has </a:t>
            </a:r>
            <a:r>
              <a:rPr lang="en-US" sz="2800" dirty="0"/>
              <a:t>resulted in severely degraded peat and decreased </a:t>
            </a:r>
            <a:r>
              <a:rPr lang="en-US" sz="2800" dirty="0" smtClean="0"/>
              <a:t>biodiversity.</a:t>
            </a:r>
          </a:p>
          <a:p>
            <a:pPr marL="457200" indent="-457200">
              <a:lnSpc>
                <a:spcPct val="150000"/>
              </a:lnSpc>
              <a:buFont typeface="Arial" panose="020B0604020202020204" pitchFamily="34" charset="0"/>
              <a:buChar char="•"/>
            </a:pPr>
            <a:r>
              <a:rPr lang="en-US" sz="2800" dirty="0" smtClean="0"/>
              <a:t>There </a:t>
            </a:r>
            <a:r>
              <a:rPr lang="en-US" sz="2800" dirty="0"/>
              <a:t>is evidence that the wetland is experiencing natural vegetation </a:t>
            </a:r>
            <a:r>
              <a:rPr lang="en-US" sz="2800" dirty="0" smtClean="0"/>
              <a:t>recovery.</a:t>
            </a:r>
          </a:p>
          <a:p>
            <a:pPr marL="457200" indent="-457200">
              <a:lnSpc>
                <a:spcPct val="150000"/>
              </a:lnSpc>
              <a:buFont typeface="Arial" panose="020B0604020202020204" pitchFamily="34" charset="0"/>
              <a:buChar char="•"/>
            </a:pPr>
            <a:r>
              <a:rPr lang="en-US" sz="2800" dirty="0" smtClean="0"/>
              <a:t>Our </a:t>
            </a:r>
            <a:r>
              <a:rPr lang="en-US" sz="2800" dirty="0" smtClean="0"/>
              <a:t>goal was to determine </a:t>
            </a:r>
            <a:r>
              <a:rPr lang="en-US" sz="2800" dirty="0"/>
              <a:t>the </a:t>
            </a:r>
            <a:r>
              <a:rPr lang="en-US" sz="2800" dirty="0" smtClean="0"/>
              <a:t>present day influence </a:t>
            </a:r>
            <a:r>
              <a:rPr lang="en-US" sz="2800" dirty="0"/>
              <a:t>of the central drain on wetland </a:t>
            </a:r>
            <a:r>
              <a:rPr lang="en-US" sz="2800" dirty="0" smtClean="0"/>
              <a:t>condition, and to determine the extent of natural recovery by </a:t>
            </a:r>
            <a:r>
              <a:rPr lang="en-US" sz="2800" dirty="0" err="1" smtClean="0"/>
              <a:t>characterising</a:t>
            </a:r>
            <a:r>
              <a:rPr lang="en-US" sz="2800" dirty="0" smtClean="0"/>
              <a:t> </a:t>
            </a:r>
            <a:r>
              <a:rPr lang="en-US" sz="2800" dirty="0"/>
              <a:t>the ecohydrological </a:t>
            </a:r>
            <a:r>
              <a:rPr lang="en-US" sz="2800" dirty="0" smtClean="0"/>
              <a:t>functioning</a:t>
            </a:r>
            <a:r>
              <a:rPr lang="en-US" sz="2800" dirty="0"/>
              <a:t>.</a:t>
            </a:r>
            <a:endParaRPr lang="en-NZ" sz="2800" dirty="0"/>
          </a:p>
        </p:txBody>
      </p:sp>
      <p:sp>
        <p:nvSpPr>
          <p:cNvPr id="7" name="TextBox 6"/>
          <p:cNvSpPr txBox="1"/>
          <p:nvPr/>
        </p:nvSpPr>
        <p:spPr>
          <a:xfrm>
            <a:off x="2694705" y="8102281"/>
            <a:ext cx="4743450" cy="923330"/>
          </a:xfrm>
          <a:prstGeom prst="rect">
            <a:avLst/>
          </a:prstGeom>
          <a:noFill/>
        </p:spPr>
        <p:txBody>
          <a:bodyPr wrap="square" rtlCol="0">
            <a:spAutoFit/>
          </a:bodyPr>
          <a:lstStyle/>
          <a:p>
            <a:pPr algn="ctr"/>
            <a:r>
              <a:rPr lang="en-NZ" sz="5400" b="1" dirty="0" smtClean="0"/>
              <a:t>INTRODUCTION</a:t>
            </a:r>
            <a:endParaRPr lang="en-NZ" sz="5400" b="1" dirty="0"/>
          </a:p>
        </p:txBody>
      </p:sp>
      <p:sp>
        <p:nvSpPr>
          <p:cNvPr id="11" name="TextBox 10"/>
          <p:cNvSpPr txBox="1"/>
          <p:nvPr/>
        </p:nvSpPr>
        <p:spPr>
          <a:xfrm>
            <a:off x="525386" y="38961652"/>
            <a:ext cx="29241826" cy="1815882"/>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NZ" sz="2800" dirty="0" smtClean="0"/>
              <a:t>Flooding of the central drain during high precipitation events </a:t>
            </a:r>
            <a:r>
              <a:rPr lang="en-NZ" sz="2800" dirty="0" err="1" smtClean="0"/>
              <a:t>overtoped</a:t>
            </a:r>
            <a:r>
              <a:rPr lang="en-NZ" sz="2800" dirty="0" smtClean="0"/>
              <a:t> the drain banks and can move </a:t>
            </a:r>
            <a:r>
              <a:rPr lang="en-NZ" sz="2800" dirty="0"/>
              <a:t>between 50 – 100 m </a:t>
            </a:r>
            <a:r>
              <a:rPr lang="en-NZ" sz="2800" dirty="0" smtClean="0"/>
              <a:t>into the wetland on </a:t>
            </a:r>
            <a:r>
              <a:rPr lang="en-NZ" sz="2800" dirty="0"/>
              <a:t>the NE </a:t>
            </a:r>
            <a:r>
              <a:rPr lang="en-NZ" sz="2800" dirty="0" smtClean="0"/>
              <a:t>side of the central drain.</a:t>
            </a:r>
          </a:p>
          <a:p>
            <a:pPr marL="285750" indent="-285750">
              <a:buFont typeface="Arial" panose="020B0604020202020204" pitchFamily="34" charset="0"/>
              <a:buChar char="•"/>
            </a:pPr>
            <a:r>
              <a:rPr lang="en-NZ" sz="2800" dirty="0" smtClean="0"/>
              <a:t>The </a:t>
            </a:r>
            <a:r>
              <a:rPr lang="en-NZ" sz="2800" dirty="0"/>
              <a:t>drain </a:t>
            </a:r>
            <a:r>
              <a:rPr lang="en-NZ" sz="2800" dirty="0" smtClean="0"/>
              <a:t>did </a:t>
            </a:r>
            <a:r>
              <a:rPr lang="en-NZ" sz="2800" dirty="0"/>
              <a:t>not cause significant water table drawdown </a:t>
            </a:r>
            <a:r>
              <a:rPr lang="en-NZ" sz="2800" dirty="0" smtClean="0"/>
              <a:t>beyond </a:t>
            </a:r>
            <a:r>
              <a:rPr lang="en-NZ" sz="2800" dirty="0"/>
              <a:t>20 m (NE</a:t>
            </a:r>
            <a:r>
              <a:rPr lang="en-NZ" sz="2800" dirty="0" smtClean="0"/>
              <a:t>).</a:t>
            </a:r>
          </a:p>
          <a:p>
            <a:pPr marL="285750" indent="-285750">
              <a:buFont typeface="Arial" panose="020B0604020202020204" pitchFamily="34" charset="0"/>
              <a:buChar char="•"/>
            </a:pPr>
            <a:r>
              <a:rPr lang="en-NZ" sz="2800" i="1" dirty="0"/>
              <a:t>Empodisma </a:t>
            </a:r>
            <a:r>
              <a:rPr lang="en-NZ" sz="2800" i="1" dirty="0" smtClean="0"/>
              <a:t>robustum </a:t>
            </a:r>
            <a:r>
              <a:rPr lang="en-NZ" sz="2800" dirty="0" smtClean="0"/>
              <a:t>is located across a wide area of the northern section in small clusters, as well as in a few locations in the southern section, implying natural spread and recovery.</a:t>
            </a:r>
          </a:p>
          <a:p>
            <a:pPr marL="285750" indent="-285750">
              <a:buFont typeface="Arial" panose="020B0604020202020204" pitchFamily="34" charset="0"/>
              <a:buChar char="•"/>
            </a:pPr>
            <a:r>
              <a:rPr lang="en-NZ" sz="2800" dirty="0" smtClean="0"/>
              <a:t>A small area of the wetland shows undisturbed bog-like characteristics, presumably the origin point of the current </a:t>
            </a:r>
            <a:r>
              <a:rPr lang="en-NZ" sz="2800" i="1" dirty="0" smtClean="0"/>
              <a:t>Empodisma robustum </a:t>
            </a:r>
            <a:r>
              <a:rPr lang="en-NZ" sz="2800" dirty="0" smtClean="0"/>
              <a:t>expansion.</a:t>
            </a:r>
            <a:endParaRPr lang="en-NZ" dirty="0"/>
          </a:p>
        </p:txBody>
      </p:sp>
      <p:sp>
        <p:nvSpPr>
          <p:cNvPr id="12" name="TextBox 11"/>
          <p:cNvSpPr txBox="1"/>
          <p:nvPr/>
        </p:nvSpPr>
        <p:spPr>
          <a:xfrm>
            <a:off x="525386" y="41776473"/>
            <a:ext cx="29241826" cy="646331"/>
          </a:xfrm>
          <a:prstGeom prst="rect">
            <a:avLst/>
          </a:prstGeom>
          <a:solidFill>
            <a:schemeClr val="bg1"/>
          </a:solidFill>
          <a:ln>
            <a:solidFill>
              <a:schemeClr val="tx1"/>
            </a:solidFill>
          </a:ln>
        </p:spPr>
        <p:txBody>
          <a:bodyPr wrap="square" rtlCol="0">
            <a:spAutoFit/>
          </a:bodyPr>
          <a:lstStyle/>
          <a:p>
            <a:r>
              <a:rPr lang="en-NZ" dirty="0" smtClean="0"/>
              <a:t>This research was supported by the Fonterra-Department of Conservation Living Water Project, the Enhancing Wetland Ecosystems programme (Manaaki Whenua </a:t>
            </a:r>
            <a:r>
              <a:rPr lang="en-NZ" dirty="0" err="1" smtClean="0"/>
              <a:t>Landcare</a:t>
            </a:r>
            <a:r>
              <a:rPr lang="en-NZ" dirty="0" smtClean="0"/>
              <a:t> Research), and The University of Waikato. We greatly appreciate farm owner Greg Lovell for allowing access through his farm. We also thank Ben Herbert for his assistance in fieldwork, and the regular monitoring of the pressure transducer sites.</a:t>
            </a:r>
            <a:endParaRPr lang="en-NZ" dirty="0"/>
          </a:p>
        </p:txBody>
      </p:sp>
      <p:sp>
        <p:nvSpPr>
          <p:cNvPr id="13" name="TextBox 12"/>
          <p:cNvSpPr txBox="1"/>
          <p:nvPr/>
        </p:nvSpPr>
        <p:spPr>
          <a:xfrm>
            <a:off x="1143381" y="17595879"/>
            <a:ext cx="7600950" cy="923330"/>
          </a:xfrm>
          <a:prstGeom prst="rect">
            <a:avLst/>
          </a:prstGeom>
          <a:noFill/>
        </p:spPr>
        <p:txBody>
          <a:bodyPr wrap="square" rtlCol="0">
            <a:spAutoFit/>
          </a:bodyPr>
          <a:lstStyle/>
          <a:p>
            <a:pPr algn="ctr"/>
            <a:r>
              <a:rPr lang="en-NZ" sz="5400" b="1" dirty="0" smtClean="0"/>
              <a:t>SITE AND STUDY DESIGN</a:t>
            </a:r>
            <a:endParaRPr lang="en-NZ" sz="5400" b="1" dirty="0"/>
          </a:p>
        </p:txBody>
      </p:sp>
      <p:sp>
        <p:nvSpPr>
          <p:cNvPr id="14" name="TextBox 13"/>
          <p:cNvSpPr txBox="1"/>
          <p:nvPr/>
        </p:nvSpPr>
        <p:spPr>
          <a:xfrm>
            <a:off x="18496687" y="8064453"/>
            <a:ext cx="2690018" cy="923330"/>
          </a:xfrm>
          <a:prstGeom prst="rect">
            <a:avLst/>
          </a:prstGeom>
          <a:noFill/>
        </p:spPr>
        <p:txBody>
          <a:bodyPr wrap="square" rtlCol="0">
            <a:spAutoFit/>
          </a:bodyPr>
          <a:lstStyle/>
          <a:p>
            <a:pPr algn="ctr"/>
            <a:r>
              <a:rPr lang="en-NZ" sz="5400" b="1" dirty="0" smtClean="0"/>
              <a:t>RESULTS</a:t>
            </a:r>
            <a:endParaRPr lang="en-NZ" sz="5400" b="1" dirty="0"/>
          </a:p>
        </p:txBody>
      </p:sp>
      <p:sp>
        <p:nvSpPr>
          <p:cNvPr id="16" name="TextBox 15"/>
          <p:cNvSpPr txBox="1"/>
          <p:nvPr/>
        </p:nvSpPr>
        <p:spPr>
          <a:xfrm>
            <a:off x="9546776" y="38107442"/>
            <a:ext cx="9067799" cy="923330"/>
          </a:xfrm>
          <a:prstGeom prst="rect">
            <a:avLst/>
          </a:prstGeom>
          <a:noFill/>
        </p:spPr>
        <p:txBody>
          <a:bodyPr wrap="square" rtlCol="0">
            <a:spAutoFit/>
          </a:bodyPr>
          <a:lstStyle/>
          <a:p>
            <a:pPr algn="ctr"/>
            <a:r>
              <a:rPr lang="en-NZ" sz="5400" b="1" dirty="0" smtClean="0"/>
              <a:t>CONCLUSIONS</a:t>
            </a:r>
            <a:endParaRPr lang="en-NZ" sz="5400" b="1" dirty="0"/>
          </a:p>
        </p:txBody>
      </p:sp>
      <p:sp>
        <p:nvSpPr>
          <p:cNvPr id="17" name="TextBox 16"/>
          <p:cNvSpPr txBox="1"/>
          <p:nvPr/>
        </p:nvSpPr>
        <p:spPr>
          <a:xfrm>
            <a:off x="10144785" y="40795429"/>
            <a:ext cx="7312819" cy="923330"/>
          </a:xfrm>
          <a:prstGeom prst="rect">
            <a:avLst/>
          </a:prstGeom>
          <a:noFill/>
        </p:spPr>
        <p:txBody>
          <a:bodyPr wrap="square" rtlCol="0">
            <a:spAutoFit/>
          </a:bodyPr>
          <a:lstStyle/>
          <a:p>
            <a:pPr algn="ctr"/>
            <a:r>
              <a:rPr lang="en-NZ" sz="5400" b="1" dirty="0" smtClean="0"/>
              <a:t>ACKNOWLEDGEMENTS</a:t>
            </a:r>
            <a:endParaRPr lang="en-NZ" sz="5400" b="1" dirty="0"/>
          </a:p>
        </p:txBody>
      </p:sp>
      <p:sp>
        <p:nvSpPr>
          <p:cNvPr id="8" name="TextBox 7"/>
          <p:cNvSpPr txBox="1"/>
          <p:nvPr/>
        </p:nvSpPr>
        <p:spPr>
          <a:xfrm>
            <a:off x="10131959" y="9025637"/>
            <a:ext cx="19734459" cy="29232000"/>
          </a:xfrm>
          <a:prstGeom prst="rect">
            <a:avLst/>
          </a:prstGeom>
          <a:solidFill>
            <a:schemeClr val="bg1"/>
          </a:solidFill>
          <a:ln>
            <a:solidFill>
              <a:schemeClr val="tx1"/>
            </a:solidFill>
          </a:ln>
        </p:spPr>
        <p:txBody>
          <a:bodyPr wrap="square" rtlCol="0">
            <a:spAutoFit/>
          </a:bodyPr>
          <a:lstStyle/>
          <a:p>
            <a:endParaRPr lang="en-NZ" dirty="0"/>
          </a:p>
        </p:txBody>
      </p:sp>
      <p:sp>
        <p:nvSpPr>
          <p:cNvPr id="31" name="TextBox 30"/>
          <p:cNvSpPr txBox="1"/>
          <p:nvPr/>
        </p:nvSpPr>
        <p:spPr>
          <a:xfrm>
            <a:off x="10658670" y="36956254"/>
            <a:ext cx="6181512" cy="646331"/>
          </a:xfrm>
          <a:prstGeom prst="rect">
            <a:avLst/>
          </a:prstGeom>
          <a:noFill/>
        </p:spPr>
        <p:txBody>
          <a:bodyPr wrap="square" rtlCol="0">
            <a:spAutoFit/>
          </a:bodyPr>
          <a:lstStyle/>
          <a:p>
            <a:r>
              <a:rPr lang="en-NZ" b="1" dirty="0" smtClean="0"/>
              <a:t>Figure 9 </a:t>
            </a:r>
            <a:r>
              <a:rPr lang="en-US" dirty="0"/>
              <a:t>Tree </a:t>
            </a:r>
            <a:r>
              <a:rPr lang="en-US" dirty="0" err="1"/>
              <a:t>dendrogram</a:t>
            </a:r>
            <a:r>
              <a:rPr lang="en-US" dirty="0"/>
              <a:t> showing the relationships between </a:t>
            </a:r>
            <a:r>
              <a:rPr lang="en-US" dirty="0" smtClean="0"/>
              <a:t>vegetation plots. derived </a:t>
            </a:r>
            <a:r>
              <a:rPr lang="en-US" dirty="0"/>
              <a:t>through ordination </a:t>
            </a:r>
            <a:r>
              <a:rPr lang="en-US" dirty="0" smtClean="0"/>
              <a:t>techniques.</a:t>
            </a:r>
            <a:r>
              <a:rPr lang="en-NZ" dirty="0" smtClean="0"/>
              <a:t> </a:t>
            </a:r>
            <a:endParaRPr lang="en-NZ" dirty="0"/>
          </a:p>
        </p:txBody>
      </p:sp>
      <p:sp>
        <p:nvSpPr>
          <p:cNvPr id="47" name="TextBox 46"/>
          <p:cNvSpPr txBox="1"/>
          <p:nvPr/>
        </p:nvSpPr>
        <p:spPr>
          <a:xfrm>
            <a:off x="10375478" y="30395436"/>
            <a:ext cx="2544342" cy="646331"/>
          </a:xfrm>
          <a:prstGeom prst="rect">
            <a:avLst/>
          </a:prstGeom>
          <a:noFill/>
        </p:spPr>
        <p:txBody>
          <a:bodyPr wrap="square" rtlCol="0">
            <a:spAutoFit/>
          </a:bodyPr>
          <a:lstStyle/>
          <a:p>
            <a:pPr algn="ctr"/>
            <a:r>
              <a:rPr lang="en-NZ" sz="3600" b="1" dirty="0" smtClean="0"/>
              <a:t>Ordinations</a:t>
            </a:r>
            <a:endParaRPr lang="en-NZ" sz="3600" b="1" dirty="0"/>
          </a:p>
        </p:txBody>
      </p:sp>
      <p:sp>
        <p:nvSpPr>
          <p:cNvPr id="49" name="TextBox 48"/>
          <p:cNvSpPr txBox="1"/>
          <p:nvPr/>
        </p:nvSpPr>
        <p:spPr>
          <a:xfrm>
            <a:off x="10131959" y="19825510"/>
            <a:ext cx="4697202" cy="646331"/>
          </a:xfrm>
          <a:prstGeom prst="rect">
            <a:avLst/>
          </a:prstGeom>
          <a:noFill/>
        </p:spPr>
        <p:txBody>
          <a:bodyPr wrap="square" rtlCol="0">
            <a:spAutoFit/>
          </a:bodyPr>
          <a:lstStyle/>
          <a:p>
            <a:pPr algn="ctr"/>
            <a:r>
              <a:rPr lang="en-NZ" sz="3600" b="1" dirty="0" smtClean="0"/>
              <a:t>Peat and Vegetation</a:t>
            </a:r>
            <a:endParaRPr lang="en-NZ" sz="3600" b="1" dirty="0"/>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90437" y="30593118"/>
            <a:ext cx="5918527" cy="5894403"/>
          </a:xfrm>
          <a:prstGeom prst="rect">
            <a:avLst/>
          </a:prstGeom>
        </p:spPr>
      </p:pic>
      <p:sp>
        <p:nvSpPr>
          <p:cNvPr id="9" name="TextBox 8"/>
          <p:cNvSpPr txBox="1"/>
          <p:nvPr/>
        </p:nvSpPr>
        <p:spPr>
          <a:xfrm>
            <a:off x="414301" y="18495999"/>
            <a:ext cx="9072000" cy="19764000"/>
          </a:xfrm>
          <a:prstGeom prst="rect">
            <a:avLst/>
          </a:prstGeom>
          <a:solidFill>
            <a:schemeClr val="bg1"/>
          </a:solidFill>
          <a:ln>
            <a:solidFill>
              <a:schemeClr val="tx1"/>
            </a:solidFill>
          </a:ln>
        </p:spPr>
        <p:txBody>
          <a:bodyPr wrap="square" rtlCol="0">
            <a:spAutoFit/>
          </a:bodyPr>
          <a:lstStyle/>
          <a:p>
            <a:endParaRPr lang="en-NZ" dirty="0"/>
          </a:p>
        </p:txBody>
      </p:sp>
      <p:sp>
        <p:nvSpPr>
          <p:cNvPr id="40" name="TextBox 39"/>
          <p:cNvSpPr txBox="1"/>
          <p:nvPr/>
        </p:nvSpPr>
        <p:spPr>
          <a:xfrm>
            <a:off x="636959" y="28895068"/>
            <a:ext cx="8558242" cy="646331"/>
          </a:xfrm>
          <a:prstGeom prst="rect">
            <a:avLst/>
          </a:prstGeom>
          <a:noFill/>
        </p:spPr>
        <p:txBody>
          <a:bodyPr wrap="square" rtlCol="0">
            <a:spAutoFit/>
          </a:bodyPr>
          <a:lstStyle/>
          <a:p>
            <a:r>
              <a:rPr lang="en-NZ" b="1" dirty="0" smtClean="0"/>
              <a:t>Figure 1 </a:t>
            </a:r>
            <a:r>
              <a:rPr lang="en-NZ" dirty="0"/>
              <a:t>(a</a:t>
            </a:r>
            <a:r>
              <a:rPr lang="en-NZ" dirty="0" smtClean="0"/>
              <a:t>) Map </a:t>
            </a:r>
            <a:r>
              <a:rPr lang="en-NZ" dirty="0" smtClean="0"/>
              <a:t>of the water table monitoring sites and vegetation plots (numbered), with insets showing (b) </a:t>
            </a:r>
            <a:r>
              <a:rPr lang="en-NZ" dirty="0" smtClean="0"/>
              <a:t>the </a:t>
            </a:r>
            <a:r>
              <a:rPr lang="en-NZ" dirty="0" smtClean="0"/>
              <a:t>vegetation </a:t>
            </a:r>
            <a:r>
              <a:rPr lang="en-NZ" dirty="0" smtClean="0"/>
              <a:t>plot at site 24 </a:t>
            </a:r>
            <a:r>
              <a:rPr lang="en-NZ" dirty="0"/>
              <a:t>(</a:t>
            </a:r>
            <a:r>
              <a:rPr lang="en-NZ" dirty="0" smtClean="0"/>
              <a:t>c) the drain monitoring site. </a:t>
            </a:r>
            <a:endParaRPr lang="en-NZ" dirty="0"/>
          </a:p>
        </p:txBody>
      </p:sp>
      <p:sp>
        <p:nvSpPr>
          <p:cNvPr id="19" name="TextBox 18"/>
          <p:cNvSpPr txBox="1"/>
          <p:nvPr/>
        </p:nvSpPr>
        <p:spPr>
          <a:xfrm>
            <a:off x="582581" y="29845889"/>
            <a:ext cx="8735439" cy="7848302"/>
          </a:xfrm>
          <a:prstGeom prst="rect">
            <a:avLst/>
          </a:prstGeom>
          <a:noFill/>
        </p:spPr>
        <p:txBody>
          <a:bodyPr wrap="square" rtlCol="0">
            <a:spAutoFit/>
          </a:bodyPr>
          <a:lstStyle/>
          <a:p>
            <a:pPr marL="285750" indent="-285750">
              <a:buFont typeface="Arial" panose="020B0604020202020204" pitchFamily="34" charset="0"/>
              <a:buChar char="•"/>
            </a:pPr>
            <a:r>
              <a:rPr lang="en-NZ" sz="2800" dirty="0"/>
              <a:t>A network of pressure transducers was installed in </a:t>
            </a:r>
            <a:r>
              <a:rPr lang="en-NZ" sz="2800" dirty="0" smtClean="0"/>
              <a:t>August </a:t>
            </a:r>
            <a:r>
              <a:rPr lang="en-NZ" sz="2800" dirty="0"/>
              <a:t>2017, extending from the central drain into the north-eastern section of the wetland.</a:t>
            </a:r>
          </a:p>
          <a:p>
            <a:pPr marL="285750" indent="-285750">
              <a:buFont typeface="Arial" panose="020B0604020202020204" pitchFamily="34" charset="0"/>
              <a:buChar char="•"/>
            </a:pPr>
            <a:r>
              <a:rPr lang="en-NZ" sz="2800" dirty="0"/>
              <a:t>Each site contains a single pressure transducer </a:t>
            </a:r>
            <a:r>
              <a:rPr lang="en-NZ" sz="2800" dirty="0" smtClean="0"/>
              <a:t>suspended below </a:t>
            </a:r>
            <a:r>
              <a:rPr lang="en-NZ" sz="2800" dirty="0"/>
              <a:t>the water table and </a:t>
            </a:r>
            <a:r>
              <a:rPr lang="en-NZ" sz="2800" dirty="0" smtClean="0"/>
              <a:t>anchored </a:t>
            </a:r>
            <a:r>
              <a:rPr lang="en-NZ" sz="2800" dirty="0"/>
              <a:t>to the peat surface.</a:t>
            </a:r>
          </a:p>
          <a:p>
            <a:pPr marL="285750" indent="-285750">
              <a:buFont typeface="Arial" panose="020B0604020202020204" pitchFamily="34" charset="0"/>
              <a:buChar char="•"/>
            </a:pPr>
            <a:r>
              <a:rPr lang="en-NZ" sz="2800" dirty="0"/>
              <a:t>Raw water level data </a:t>
            </a:r>
            <a:r>
              <a:rPr lang="en-NZ" sz="2800" dirty="0" smtClean="0"/>
              <a:t>were </a:t>
            </a:r>
            <a:r>
              <a:rPr lang="en-NZ" sz="2800" dirty="0"/>
              <a:t>compensated using </a:t>
            </a:r>
            <a:r>
              <a:rPr lang="en-NZ" sz="2800" dirty="0" smtClean="0"/>
              <a:t>measured barometric pressure. </a:t>
            </a:r>
            <a:endParaRPr lang="en-NZ" sz="2800" dirty="0"/>
          </a:p>
          <a:p>
            <a:pPr marL="285750" indent="-285750">
              <a:buFont typeface="Arial" panose="020B0604020202020204" pitchFamily="34" charset="0"/>
              <a:buChar char="•"/>
            </a:pPr>
            <a:endParaRPr lang="en-NZ" sz="2800" dirty="0" smtClean="0"/>
          </a:p>
          <a:p>
            <a:pPr marL="285750" indent="-285750">
              <a:buFont typeface="Arial" panose="020B0604020202020204" pitchFamily="34" charset="0"/>
              <a:buChar char="•"/>
            </a:pPr>
            <a:r>
              <a:rPr lang="en-NZ" sz="2800" dirty="0" smtClean="0"/>
              <a:t>Peat and vegetation were analysed using 30 (4x4 m) plots over five randomised transects, either extending from or crossing drainage channels.</a:t>
            </a:r>
          </a:p>
          <a:p>
            <a:pPr marL="285750" indent="-285750">
              <a:buFont typeface="Arial" panose="020B0604020202020204" pitchFamily="34" charset="0"/>
              <a:buChar char="•"/>
            </a:pPr>
            <a:r>
              <a:rPr lang="en-NZ" sz="2800" dirty="0" smtClean="0"/>
              <a:t>At each plot field measurements of vegetation communities and peat physical characteristics were undertaken.</a:t>
            </a:r>
          </a:p>
          <a:p>
            <a:pPr marL="285750" indent="-285750">
              <a:buFont typeface="Arial" panose="020B0604020202020204" pitchFamily="34" charset="0"/>
              <a:buChar char="•"/>
            </a:pPr>
            <a:r>
              <a:rPr lang="en-NZ" sz="2800" dirty="0" smtClean="0"/>
              <a:t>Samples of peat, vegetation foliage and groundwater samples were taken at each plot </a:t>
            </a:r>
            <a:r>
              <a:rPr lang="en-NZ" sz="2800" smtClean="0"/>
              <a:t>to </a:t>
            </a:r>
            <a:r>
              <a:rPr lang="en-NZ" sz="2800" smtClean="0"/>
              <a:t>analyse </a:t>
            </a:r>
            <a:r>
              <a:rPr lang="en-NZ" sz="2800" dirty="0" smtClean="0"/>
              <a:t>physical and chemical properties across the wetland area.</a:t>
            </a:r>
            <a:endParaRPr lang="en-NZ" sz="2800" dirty="0"/>
          </a:p>
        </p:txBody>
      </p:sp>
      <p:sp>
        <p:nvSpPr>
          <p:cNvPr id="48" name="TextBox 47"/>
          <p:cNvSpPr txBox="1"/>
          <p:nvPr/>
        </p:nvSpPr>
        <p:spPr>
          <a:xfrm>
            <a:off x="10375478" y="9174272"/>
            <a:ext cx="2380516" cy="646331"/>
          </a:xfrm>
          <a:prstGeom prst="rect">
            <a:avLst/>
          </a:prstGeom>
          <a:noFill/>
        </p:spPr>
        <p:txBody>
          <a:bodyPr wrap="square" rtlCol="0">
            <a:spAutoFit/>
          </a:bodyPr>
          <a:lstStyle/>
          <a:p>
            <a:pPr algn="ctr"/>
            <a:r>
              <a:rPr lang="en-NZ" sz="3600" b="1" dirty="0" smtClean="0"/>
              <a:t>Hydrology</a:t>
            </a:r>
            <a:endParaRPr lang="en-NZ" sz="3600" b="1" dirty="0"/>
          </a:p>
        </p:txBody>
      </p:sp>
      <p:sp>
        <p:nvSpPr>
          <p:cNvPr id="61" name="TextBox 60"/>
          <p:cNvSpPr txBox="1"/>
          <p:nvPr/>
        </p:nvSpPr>
        <p:spPr>
          <a:xfrm>
            <a:off x="24332065" y="30317055"/>
            <a:ext cx="5367389" cy="8125301"/>
          </a:xfrm>
          <a:prstGeom prst="rect">
            <a:avLst/>
          </a:prstGeom>
          <a:noFill/>
        </p:spPr>
        <p:txBody>
          <a:bodyPr wrap="square" rtlCol="0">
            <a:spAutoFit/>
          </a:bodyPr>
          <a:lstStyle/>
          <a:p>
            <a:pPr marL="342900" indent="-342900">
              <a:buFont typeface="Arial" panose="020B0604020202020204" pitchFamily="34" charset="0"/>
              <a:buChar char="•"/>
            </a:pPr>
            <a:r>
              <a:rPr lang="en-NZ" sz="2400" dirty="0" smtClean="0"/>
              <a:t>Wetland field plots are clustered into 6 main </a:t>
            </a:r>
            <a:r>
              <a:rPr lang="en-NZ" sz="2400" dirty="0" smtClean="0"/>
              <a:t>groups </a:t>
            </a:r>
            <a:r>
              <a:rPr lang="en-NZ" sz="2400" dirty="0" smtClean="0"/>
              <a:t>that </a:t>
            </a:r>
            <a:r>
              <a:rPr lang="en-NZ" sz="2400" dirty="0"/>
              <a:t>show a </a:t>
            </a:r>
            <a:r>
              <a:rPr lang="en-NZ" sz="2400" dirty="0" smtClean="0"/>
              <a:t>fertility </a:t>
            </a:r>
            <a:r>
              <a:rPr lang="en-NZ" sz="2400" dirty="0" smtClean="0"/>
              <a:t>gradient </a:t>
            </a:r>
            <a:r>
              <a:rPr lang="en-NZ" sz="2400" dirty="0"/>
              <a:t>from low nutrient, rain-fed  </a:t>
            </a:r>
            <a:r>
              <a:rPr lang="en-NZ" sz="2400" dirty="0" smtClean="0"/>
              <a:t>bog to </a:t>
            </a:r>
            <a:r>
              <a:rPr lang="en-NZ" sz="2400" dirty="0"/>
              <a:t>frequently inundated and high nutrient </a:t>
            </a:r>
            <a:r>
              <a:rPr lang="en-NZ" sz="2400" dirty="0" smtClean="0"/>
              <a:t>swamp (figure </a:t>
            </a:r>
            <a:r>
              <a:rPr lang="en-NZ" sz="2400" dirty="0" smtClean="0"/>
              <a:t>9,10</a:t>
            </a:r>
            <a:r>
              <a:rPr lang="en-NZ" sz="2400" dirty="0" smtClean="0"/>
              <a:t>).</a:t>
            </a:r>
            <a:br>
              <a:rPr lang="en-NZ" sz="2400" dirty="0" smtClean="0"/>
            </a:br>
            <a:endParaRPr lang="en-NZ" sz="2400" dirty="0" smtClean="0"/>
          </a:p>
          <a:p>
            <a:pPr marL="342900" indent="-342900">
              <a:buFont typeface="Arial" panose="020B0604020202020204" pitchFamily="34" charset="0"/>
              <a:buChar char="•"/>
            </a:pPr>
            <a:r>
              <a:rPr lang="en-NZ" sz="2400" dirty="0" smtClean="0"/>
              <a:t>Environmental variables used in ordinations include </a:t>
            </a:r>
            <a:r>
              <a:rPr lang="en-NZ" sz="2400" dirty="0"/>
              <a:t>peat physical </a:t>
            </a:r>
            <a:r>
              <a:rPr lang="en-NZ" sz="2400" dirty="0" smtClean="0"/>
              <a:t>characteristics, nutrient ratios, and concentrations of metals and other elements (figure 10</a:t>
            </a:r>
            <a:r>
              <a:rPr lang="en-NZ" sz="2400" dirty="0" smtClean="0"/>
              <a:t>).</a:t>
            </a:r>
            <a:br>
              <a:rPr lang="en-NZ" sz="2400" dirty="0" smtClean="0"/>
            </a:br>
            <a:endParaRPr lang="en-NZ" sz="2400" dirty="0"/>
          </a:p>
          <a:p>
            <a:pPr marL="285750" indent="-285750">
              <a:buFont typeface="Arial" panose="020B0604020202020204" pitchFamily="34" charset="0"/>
              <a:buChar char="•"/>
            </a:pPr>
            <a:r>
              <a:rPr lang="en-NZ" sz="2400" dirty="0" smtClean="0"/>
              <a:t>The highest fertility plots were located next to the central drainage </a:t>
            </a:r>
            <a:r>
              <a:rPr lang="en-NZ" sz="2400" dirty="0" smtClean="0"/>
              <a:t>ditch, northern drain and </a:t>
            </a:r>
            <a:r>
              <a:rPr lang="en-NZ" sz="2400" dirty="0" smtClean="0"/>
              <a:t>the native </a:t>
            </a:r>
            <a:r>
              <a:rPr lang="en-NZ" sz="2400" dirty="0" smtClean="0"/>
              <a:t>bush.</a:t>
            </a:r>
            <a:br>
              <a:rPr lang="en-NZ" sz="2400" dirty="0" smtClean="0"/>
            </a:br>
            <a:endParaRPr lang="en-NZ" sz="2400" dirty="0" smtClean="0"/>
          </a:p>
          <a:p>
            <a:pPr marL="285750" indent="-285750">
              <a:buFont typeface="Arial" panose="020B0604020202020204" pitchFamily="34" charset="0"/>
              <a:buChar char="•"/>
            </a:pPr>
            <a:r>
              <a:rPr lang="en-NZ" sz="2400" dirty="0" smtClean="0"/>
              <a:t>Differentiation between the fen and fen-bog group was primarily due to the presence of the vegetation species </a:t>
            </a:r>
            <a:r>
              <a:rPr lang="en-NZ" sz="2400" i="1" dirty="0" smtClean="0"/>
              <a:t>Empodisma robustum </a:t>
            </a:r>
            <a:r>
              <a:rPr lang="en-NZ" sz="2400" dirty="0" smtClean="0"/>
              <a:t>and </a:t>
            </a:r>
            <a:r>
              <a:rPr lang="en-NZ" sz="2400" i="1" dirty="0" smtClean="0"/>
              <a:t>Machaerina teretifolia</a:t>
            </a:r>
            <a:r>
              <a:rPr lang="en-NZ" sz="2400" dirty="0" smtClean="0"/>
              <a:t>.</a:t>
            </a:r>
          </a:p>
          <a:p>
            <a:pPr marL="285750" indent="-285750">
              <a:buFont typeface="Arial" panose="020B0604020202020204" pitchFamily="34" charset="0"/>
              <a:buChar char="•"/>
            </a:pPr>
            <a:endParaRPr lang="en-NZ" dirty="0"/>
          </a:p>
        </p:txBody>
      </p:sp>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4690" y="30967724"/>
            <a:ext cx="7355893" cy="5806214"/>
          </a:xfrm>
          <a:prstGeom prst="rect">
            <a:avLst/>
          </a:prstGeom>
        </p:spPr>
      </p:pic>
      <p:sp>
        <p:nvSpPr>
          <p:cNvPr id="10" name="TextBox 9"/>
          <p:cNvSpPr txBox="1"/>
          <p:nvPr/>
        </p:nvSpPr>
        <p:spPr>
          <a:xfrm>
            <a:off x="25236980" y="9993397"/>
            <a:ext cx="4591503" cy="8586966"/>
          </a:xfrm>
          <a:prstGeom prst="rect">
            <a:avLst/>
          </a:prstGeom>
          <a:noFill/>
        </p:spPr>
        <p:txBody>
          <a:bodyPr wrap="square" rtlCol="0">
            <a:spAutoFit/>
          </a:bodyPr>
          <a:lstStyle/>
          <a:p>
            <a:pPr marL="285750" indent="-285750">
              <a:buFont typeface="Arial" panose="020B0604020202020204" pitchFamily="34" charset="0"/>
              <a:buChar char="•"/>
            </a:pPr>
            <a:r>
              <a:rPr lang="en-NZ" sz="2400" dirty="0" smtClean="0"/>
              <a:t>The drain displays a classic hydrograph </a:t>
            </a:r>
            <a:r>
              <a:rPr lang="en-NZ" sz="2400" dirty="0" smtClean="0"/>
              <a:t>with </a:t>
            </a:r>
            <a:r>
              <a:rPr lang="en-NZ" sz="2400" dirty="0" smtClean="0"/>
              <a:t>peaks in water level during heavy rainfall </a:t>
            </a:r>
            <a:r>
              <a:rPr lang="en-NZ" sz="2400" dirty="0" smtClean="0"/>
              <a:t>events, with </a:t>
            </a:r>
            <a:r>
              <a:rPr lang="en-NZ" sz="2400" dirty="0" smtClean="0"/>
              <a:t>normal flows </a:t>
            </a:r>
            <a:r>
              <a:rPr lang="en-NZ" sz="2400" dirty="0" smtClean="0"/>
              <a:t>fluctuating </a:t>
            </a:r>
            <a:r>
              <a:rPr lang="en-NZ" sz="2400" dirty="0"/>
              <a:t>by 1 </a:t>
            </a:r>
            <a:r>
              <a:rPr lang="en-NZ" sz="2400" dirty="0" smtClean="0"/>
              <a:t>m </a:t>
            </a:r>
            <a:r>
              <a:rPr lang="en-NZ" sz="2400" dirty="0"/>
              <a:t>(total </a:t>
            </a:r>
            <a:r>
              <a:rPr lang="en-NZ" sz="2400" dirty="0" smtClean="0"/>
              <a:t>drain range of </a:t>
            </a:r>
            <a:r>
              <a:rPr lang="en-NZ" sz="2400" dirty="0"/>
              <a:t>2.75 </a:t>
            </a:r>
            <a:r>
              <a:rPr lang="en-NZ" sz="2400" dirty="0" smtClean="0"/>
              <a:t>m) (</a:t>
            </a:r>
            <a:r>
              <a:rPr lang="en-NZ" sz="2400" dirty="0"/>
              <a:t>figure 3,4</a:t>
            </a:r>
            <a:r>
              <a:rPr lang="en-NZ" sz="2400" dirty="0" smtClean="0"/>
              <a:t>).</a:t>
            </a:r>
            <a:br>
              <a:rPr lang="en-NZ" sz="2400" dirty="0" smtClean="0"/>
            </a:br>
            <a:endParaRPr lang="en-NZ" sz="2400" dirty="0" smtClean="0"/>
          </a:p>
          <a:p>
            <a:pPr marL="285750" indent="-285750">
              <a:buFont typeface="Arial" panose="020B0604020202020204" pitchFamily="34" charset="0"/>
              <a:buChar char="•"/>
            </a:pPr>
            <a:r>
              <a:rPr lang="en-NZ" sz="2400" dirty="0" smtClean="0"/>
              <a:t>During </a:t>
            </a:r>
            <a:r>
              <a:rPr lang="en-NZ" sz="2400" dirty="0" smtClean="0"/>
              <a:t>flood events drain water levels inundated the wetland surface to at least 50 m north-east </a:t>
            </a:r>
            <a:r>
              <a:rPr lang="en-NZ" sz="2400" dirty="0"/>
              <a:t>of the central drain (figure </a:t>
            </a:r>
            <a:r>
              <a:rPr lang="en-NZ" sz="2400" dirty="0" smtClean="0"/>
              <a:t>4). </a:t>
            </a:r>
            <a:r>
              <a:rPr lang="en-NZ" sz="2400" dirty="0" smtClean="0"/>
              <a:t/>
            </a:r>
            <a:br>
              <a:rPr lang="en-NZ" sz="2400" dirty="0" smtClean="0"/>
            </a:br>
            <a:endParaRPr lang="en-NZ" sz="2400" dirty="0" smtClean="0"/>
          </a:p>
          <a:p>
            <a:pPr marL="285750" indent="-285750">
              <a:buFont typeface="Arial" panose="020B0604020202020204" pitchFamily="34" charset="0"/>
              <a:buChar char="•"/>
            </a:pPr>
            <a:r>
              <a:rPr lang="en-NZ" sz="2400" dirty="0" smtClean="0"/>
              <a:t>There </a:t>
            </a:r>
            <a:r>
              <a:rPr lang="en-NZ" sz="2400" dirty="0" smtClean="0"/>
              <a:t>was a &gt;1.5m gradient between the </a:t>
            </a:r>
            <a:r>
              <a:rPr lang="en-NZ" sz="2400" dirty="0" smtClean="0"/>
              <a:t>median </a:t>
            </a:r>
            <a:r>
              <a:rPr lang="en-NZ" sz="2400" dirty="0" smtClean="0"/>
              <a:t>drain water level and the </a:t>
            </a:r>
            <a:r>
              <a:rPr lang="en-NZ" sz="2400" dirty="0" smtClean="0"/>
              <a:t>median </a:t>
            </a:r>
            <a:r>
              <a:rPr lang="en-NZ" sz="2400" dirty="0" smtClean="0"/>
              <a:t>water </a:t>
            </a:r>
            <a:r>
              <a:rPr lang="en-NZ" sz="2400" dirty="0" smtClean="0"/>
              <a:t>table at the 20 m site (figure 4</a:t>
            </a:r>
            <a:r>
              <a:rPr lang="en-NZ" sz="2400" dirty="0" smtClean="0"/>
              <a:t>).</a:t>
            </a:r>
          </a:p>
          <a:p>
            <a:pPr marL="285750" indent="-285750">
              <a:buFont typeface="Arial" panose="020B0604020202020204" pitchFamily="34" charset="0"/>
              <a:buChar char="•"/>
            </a:pPr>
            <a:endParaRPr lang="en-NZ" sz="2400" dirty="0" smtClean="0"/>
          </a:p>
          <a:p>
            <a:pPr marL="285750" indent="-285750">
              <a:buFont typeface="Arial" panose="020B0604020202020204" pitchFamily="34" charset="0"/>
              <a:buChar char="•"/>
            </a:pPr>
            <a:r>
              <a:rPr lang="en-NZ" sz="2400" dirty="0" smtClean="0"/>
              <a:t>Normal water table levels sit below the surface for the 20 m, 100 m and 280 m sites, while the 50 m site frequently is inundated </a:t>
            </a:r>
            <a:r>
              <a:rPr lang="en-NZ" sz="2400" dirty="0" smtClean="0"/>
              <a:t>up </a:t>
            </a:r>
            <a:r>
              <a:rPr lang="en-NZ" sz="2400" dirty="0" smtClean="0"/>
              <a:t>to </a:t>
            </a:r>
            <a:r>
              <a:rPr lang="en-NZ" sz="2400" dirty="0" smtClean="0"/>
              <a:t>11 </a:t>
            </a:r>
            <a:r>
              <a:rPr lang="en-NZ" sz="2400" dirty="0" smtClean="0"/>
              <a:t>cm (figure 5).</a:t>
            </a:r>
          </a:p>
        </p:txBody>
      </p:sp>
      <p:sp>
        <p:nvSpPr>
          <p:cNvPr id="56" name="TextBox 55"/>
          <p:cNvSpPr txBox="1"/>
          <p:nvPr/>
        </p:nvSpPr>
        <p:spPr>
          <a:xfrm>
            <a:off x="10345504" y="20637774"/>
            <a:ext cx="5359684" cy="8956298"/>
          </a:xfrm>
          <a:prstGeom prst="rect">
            <a:avLst/>
          </a:prstGeom>
          <a:noFill/>
        </p:spPr>
        <p:txBody>
          <a:bodyPr wrap="square" rtlCol="0">
            <a:spAutoFit/>
          </a:bodyPr>
          <a:lstStyle/>
          <a:p>
            <a:pPr marL="285750" indent="-285750">
              <a:buFont typeface="Arial" panose="020B0604020202020204" pitchFamily="34" charset="0"/>
              <a:buChar char="•"/>
            </a:pPr>
            <a:r>
              <a:rPr lang="en-NZ" sz="2400" dirty="0" smtClean="0"/>
              <a:t>Higher peat nutrient ratios within the central wetland and southern areas indicates carbon storage (C:N) and phosphorus limitation (N:P) (figure </a:t>
            </a:r>
            <a:r>
              <a:rPr lang="en-NZ" sz="2400" dirty="0"/>
              <a:t>6</a:t>
            </a:r>
            <a:r>
              <a:rPr lang="en-NZ" sz="2400" dirty="0" smtClean="0"/>
              <a:t>).</a:t>
            </a:r>
            <a:br>
              <a:rPr lang="en-NZ" sz="2400" dirty="0" smtClean="0"/>
            </a:br>
            <a:endParaRPr lang="en-NZ" sz="2400" dirty="0" smtClean="0"/>
          </a:p>
          <a:p>
            <a:pPr marL="285750" indent="-285750">
              <a:buFont typeface="Arial" panose="020B0604020202020204" pitchFamily="34" charset="0"/>
              <a:buChar char="•"/>
            </a:pPr>
            <a:r>
              <a:rPr lang="en-NZ" sz="2400" dirty="0" smtClean="0"/>
              <a:t>Lower ratios were seen next </a:t>
            </a:r>
            <a:r>
              <a:rPr lang="en-NZ" sz="2400" dirty="0"/>
              <a:t>to drainage channels where the wetland </a:t>
            </a:r>
            <a:r>
              <a:rPr lang="en-NZ" sz="2400" dirty="0" smtClean="0"/>
              <a:t>was </a:t>
            </a:r>
            <a:r>
              <a:rPr lang="en-NZ" sz="2400" dirty="0"/>
              <a:t>frequently </a:t>
            </a:r>
            <a:r>
              <a:rPr lang="en-NZ" sz="2400" dirty="0" smtClean="0"/>
              <a:t>inundated, indicating input from external water flows and the associated nutrients (figure 6</a:t>
            </a:r>
            <a:r>
              <a:rPr lang="en-NZ" sz="2400" dirty="0" smtClean="0"/>
              <a:t>).</a:t>
            </a:r>
            <a:br>
              <a:rPr lang="en-NZ" sz="2400" dirty="0" smtClean="0"/>
            </a:br>
            <a:endParaRPr lang="en-NZ" sz="2400" dirty="0" smtClean="0"/>
          </a:p>
          <a:p>
            <a:pPr marL="285750" indent="-285750">
              <a:buFont typeface="Arial" panose="020B0604020202020204" pitchFamily="34" charset="0"/>
              <a:buChar char="•"/>
            </a:pPr>
            <a:r>
              <a:rPr lang="en-NZ" sz="2400" dirty="0" smtClean="0"/>
              <a:t>Peat nutrient ratios show </a:t>
            </a:r>
            <a:r>
              <a:rPr lang="en-NZ" sz="2400" dirty="0" smtClean="0"/>
              <a:t>correlation </a:t>
            </a:r>
            <a:r>
              <a:rPr lang="en-NZ" sz="2400" dirty="0" smtClean="0"/>
              <a:t>to the type of vegetation cover, with plots dominated by </a:t>
            </a:r>
            <a:r>
              <a:rPr lang="en-NZ" sz="2400" i="1" dirty="0" smtClean="0"/>
              <a:t>Empodisma robustum </a:t>
            </a:r>
            <a:r>
              <a:rPr lang="en-NZ" sz="2400" dirty="0" smtClean="0"/>
              <a:t>and</a:t>
            </a:r>
            <a:r>
              <a:rPr lang="en-NZ" sz="2400" i="1" dirty="0" smtClean="0"/>
              <a:t> Machaerina teretifolia </a:t>
            </a:r>
            <a:r>
              <a:rPr lang="en-NZ" sz="2400" dirty="0" smtClean="0"/>
              <a:t>having higher nutrient ratios </a:t>
            </a:r>
            <a:r>
              <a:rPr lang="en-NZ" sz="2400" dirty="0" smtClean="0"/>
              <a:t>(</a:t>
            </a:r>
            <a:r>
              <a:rPr lang="en-NZ" sz="2400" dirty="0" smtClean="0"/>
              <a:t>figure 8</a:t>
            </a:r>
            <a:r>
              <a:rPr lang="en-NZ" sz="2400" dirty="0" smtClean="0"/>
              <a:t>).</a:t>
            </a:r>
            <a:br>
              <a:rPr lang="en-NZ" sz="2400" dirty="0" smtClean="0"/>
            </a:br>
            <a:endParaRPr lang="en-NZ" sz="2400" dirty="0" smtClean="0"/>
          </a:p>
          <a:p>
            <a:pPr marL="285750" indent="-285750">
              <a:buFont typeface="Arial" panose="020B0604020202020204" pitchFamily="34" charset="0"/>
              <a:buChar char="•"/>
            </a:pPr>
            <a:r>
              <a:rPr lang="en-NZ" sz="2400" dirty="0" smtClean="0"/>
              <a:t>The wetland vegetation is primarily dominated by </a:t>
            </a:r>
            <a:r>
              <a:rPr lang="en-NZ" sz="2400" i="1" dirty="0" err="1" smtClean="0"/>
              <a:t>G.dicarpa</a:t>
            </a:r>
            <a:r>
              <a:rPr lang="en-NZ" sz="2400" dirty="0" smtClean="0"/>
              <a:t>, with </a:t>
            </a:r>
            <a:r>
              <a:rPr lang="en-NZ" sz="2400" i="1" dirty="0" err="1" smtClean="0"/>
              <a:t>M.teretifolia</a:t>
            </a:r>
            <a:r>
              <a:rPr lang="en-NZ" sz="2400" i="1" dirty="0" smtClean="0"/>
              <a:t> and </a:t>
            </a:r>
            <a:r>
              <a:rPr lang="en-NZ" sz="2400" i="1" dirty="0" err="1" smtClean="0"/>
              <a:t>L.scoparium</a:t>
            </a:r>
            <a:r>
              <a:rPr lang="en-NZ" sz="2400" i="1" dirty="0" smtClean="0"/>
              <a:t> </a:t>
            </a:r>
            <a:r>
              <a:rPr lang="en-NZ" sz="2400" dirty="0" smtClean="0"/>
              <a:t>generally being secondary species. </a:t>
            </a:r>
            <a:r>
              <a:rPr lang="en-NZ" sz="2400" i="1" dirty="0" err="1" smtClean="0"/>
              <a:t>E.robustum</a:t>
            </a:r>
            <a:r>
              <a:rPr lang="en-NZ" sz="2400" i="1" dirty="0" smtClean="0"/>
              <a:t> </a:t>
            </a:r>
            <a:r>
              <a:rPr lang="en-NZ" sz="2400" dirty="0" smtClean="0"/>
              <a:t>has spread across a wide swath of the wetland and become locally dominant in several areas (table 1).</a:t>
            </a:r>
          </a:p>
        </p:txBody>
      </p:sp>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73927" y="19753575"/>
            <a:ext cx="6228657" cy="5614794"/>
          </a:xfrm>
          <a:prstGeom prst="rect">
            <a:avLst/>
          </a:prstGeom>
        </p:spPr>
      </p:pic>
      <p:pic>
        <p:nvPicPr>
          <p:cNvPr id="18" name="Picture 17"/>
          <p:cNvPicPr>
            <a:picLocks noChangeAspect="1"/>
          </p:cNvPicPr>
          <p:nvPr/>
        </p:nvPicPr>
        <p:blipFill>
          <a:blip r:embed="rId8"/>
          <a:stretch>
            <a:fillRect/>
          </a:stretch>
        </p:blipFill>
        <p:spPr>
          <a:xfrm>
            <a:off x="22790441" y="27681768"/>
            <a:ext cx="6267130" cy="2348107"/>
          </a:xfrm>
          <a:prstGeom prst="rect">
            <a:avLst/>
          </a:prstGeom>
        </p:spPr>
      </p:pic>
      <p:sp>
        <p:nvSpPr>
          <p:cNvPr id="54" name="TextBox 53"/>
          <p:cNvSpPr txBox="1"/>
          <p:nvPr/>
        </p:nvSpPr>
        <p:spPr>
          <a:xfrm>
            <a:off x="22790441" y="26633521"/>
            <a:ext cx="5795628" cy="923330"/>
          </a:xfrm>
          <a:prstGeom prst="rect">
            <a:avLst/>
          </a:prstGeom>
          <a:noFill/>
        </p:spPr>
        <p:txBody>
          <a:bodyPr wrap="square" rtlCol="0">
            <a:spAutoFit/>
          </a:bodyPr>
          <a:lstStyle/>
          <a:p>
            <a:r>
              <a:rPr lang="en-NZ" b="1" dirty="0" smtClean="0"/>
              <a:t>Table 1 </a:t>
            </a:r>
            <a:r>
              <a:rPr lang="en-NZ" dirty="0" smtClean="0"/>
              <a:t>Number of vegetation plots dominated by 6 main vegetation species. Primary, secondary and tertiary indicates the relative cover compared to the others. </a:t>
            </a:r>
            <a:endParaRPr lang="en-NZ" dirty="0"/>
          </a:p>
        </p:txBody>
      </p:sp>
      <p:cxnSp>
        <p:nvCxnSpPr>
          <p:cNvPr id="23" name="Straight Connector 22"/>
          <p:cNvCxnSpPr/>
          <p:nvPr/>
        </p:nvCxnSpPr>
        <p:spPr>
          <a:xfrm>
            <a:off x="10144784" y="19633473"/>
            <a:ext cx="193938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0144783" y="30223679"/>
            <a:ext cx="193938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344" y="18589689"/>
            <a:ext cx="8705311" cy="10201787"/>
          </a:xfrm>
          <a:prstGeom prst="rect">
            <a:avLst/>
          </a:prstGeom>
        </p:spPr>
      </p:pic>
      <p:sp>
        <p:nvSpPr>
          <p:cNvPr id="50" name="TextBox 49"/>
          <p:cNvSpPr txBox="1"/>
          <p:nvPr/>
        </p:nvSpPr>
        <p:spPr>
          <a:xfrm>
            <a:off x="10706017" y="18658873"/>
            <a:ext cx="5878768" cy="923330"/>
          </a:xfrm>
          <a:prstGeom prst="rect">
            <a:avLst/>
          </a:prstGeom>
          <a:noFill/>
        </p:spPr>
        <p:txBody>
          <a:bodyPr wrap="square" rtlCol="0">
            <a:spAutoFit/>
          </a:bodyPr>
          <a:lstStyle/>
          <a:p>
            <a:r>
              <a:rPr lang="en-NZ" b="1" dirty="0" smtClean="0"/>
              <a:t>Figure 4 </a:t>
            </a:r>
            <a:r>
              <a:rPr lang="en-NZ" dirty="0" smtClean="0"/>
              <a:t>Boxplots of site water </a:t>
            </a:r>
            <a:r>
              <a:rPr lang="en-NZ" dirty="0" smtClean="0"/>
              <a:t>levels, showing </a:t>
            </a:r>
            <a:r>
              <a:rPr lang="en-NZ" dirty="0" smtClean="0"/>
              <a:t>the median, lower and upper quartiles, while dots show outlier values. The green line indicates the surface elevation of each site.</a:t>
            </a:r>
            <a:endParaRPr lang="en-NZ" dirty="0"/>
          </a:p>
        </p:txBody>
      </p:sp>
      <p:sp>
        <p:nvSpPr>
          <p:cNvPr id="32" name="TextBox 31"/>
          <p:cNvSpPr txBox="1"/>
          <p:nvPr/>
        </p:nvSpPr>
        <p:spPr>
          <a:xfrm>
            <a:off x="18151105" y="36590912"/>
            <a:ext cx="6681852" cy="1518439"/>
          </a:xfrm>
          <a:prstGeom prst="rect">
            <a:avLst/>
          </a:prstGeom>
          <a:noFill/>
        </p:spPr>
        <p:txBody>
          <a:bodyPr wrap="square" rtlCol="0">
            <a:spAutoFit/>
          </a:bodyPr>
          <a:lstStyle/>
          <a:p>
            <a:r>
              <a:rPr lang="en-NZ" b="1" dirty="0" smtClean="0"/>
              <a:t>Figure 10 </a:t>
            </a:r>
            <a:r>
              <a:rPr lang="en-US" dirty="0" smtClean="0"/>
              <a:t>Principle component ordination (PCA) exhibiting relationships </a:t>
            </a:r>
            <a:r>
              <a:rPr lang="en-US" dirty="0"/>
              <a:t>between the </a:t>
            </a:r>
            <a:r>
              <a:rPr lang="en-US" dirty="0" smtClean="0"/>
              <a:t>30</a:t>
            </a:r>
            <a:r>
              <a:rPr lang="en-US" dirty="0"/>
              <a:t> </a:t>
            </a:r>
            <a:r>
              <a:rPr lang="en-US" dirty="0" smtClean="0"/>
              <a:t>vegetation </a:t>
            </a:r>
            <a:r>
              <a:rPr lang="en-US" dirty="0"/>
              <a:t>sites </a:t>
            </a:r>
            <a:r>
              <a:rPr lang="en-US" dirty="0" smtClean="0"/>
              <a:t>across the wetland.</a:t>
            </a:r>
            <a:r>
              <a:rPr lang="en-NZ" dirty="0" smtClean="0"/>
              <a:t> Environmental variables are plotted as vectors, with a resultant fertility gradient from left to right. PCA axis 1 </a:t>
            </a:r>
            <a:r>
              <a:rPr lang="en-NZ" dirty="0"/>
              <a:t>explains 60% of the variance, while </a:t>
            </a:r>
            <a:r>
              <a:rPr lang="en-NZ" dirty="0" smtClean="0"/>
              <a:t>axis 2 </a:t>
            </a:r>
            <a:r>
              <a:rPr lang="en-NZ" dirty="0"/>
              <a:t>explains 14</a:t>
            </a:r>
            <a:r>
              <a:rPr lang="en-NZ" dirty="0" smtClean="0"/>
              <a:t>%.</a:t>
            </a:r>
            <a:endParaRPr lang="en-NZ" dirty="0"/>
          </a:p>
        </p:txBody>
      </p:sp>
      <p:sp>
        <p:nvSpPr>
          <p:cNvPr id="53" name="TextBox 52"/>
          <p:cNvSpPr txBox="1"/>
          <p:nvPr/>
        </p:nvSpPr>
        <p:spPr>
          <a:xfrm>
            <a:off x="22743623" y="25205501"/>
            <a:ext cx="6794987" cy="1477328"/>
          </a:xfrm>
          <a:prstGeom prst="rect">
            <a:avLst/>
          </a:prstGeom>
          <a:noFill/>
        </p:spPr>
        <p:txBody>
          <a:bodyPr wrap="square" rtlCol="0">
            <a:spAutoFit/>
          </a:bodyPr>
          <a:lstStyle/>
          <a:p>
            <a:r>
              <a:rPr lang="en-NZ" b="1" dirty="0" smtClean="0"/>
              <a:t>Figure 8 </a:t>
            </a:r>
            <a:r>
              <a:rPr lang="en-NZ" dirty="0" smtClean="0"/>
              <a:t>Nutrient ratios (carbon, nitrogen and phosphorus) of peat core samples by dominant vegetation cover. </a:t>
            </a:r>
            <a:r>
              <a:rPr lang="en-NZ" dirty="0" err="1"/>
              <a:t>Cop.T</a:t>
            </a:r>
            <a:r>
              <a:rPr lang="en-NZ" dirty="0"/>
              <a:t> =</a:t>
            </a:r>
            <a:r>
              <a:rPr lang="en-NZ" i="1" dirty="0"/>
              <a:t> Coprosma tenuicaulis,</a:t>
            </a:r>
            <a:r>
              <a:rPr lang="en-NZ" dirty="0"/>
              <a:t> </a:t>
            </a:r>
            <a:r>
              <a:rPr lang="en-NZ" dirty="0" err="1"/>
              <a:t>Pho.T</a:t>
            </a:r>
            <a:r>
              <a:rPr lang="en-NZ" i="1" dirty="0"/>
              <a:t> </a:t>
            </a:r>
            <a:r>
              <a:rPr lang="en-NZ" dirty="0"/>
              <a:t>=</a:t>
            </a:r>
            <a:r>
              <a:rPr lang="en-NZ" i="1" dirty="0"/>
              <a:t> </a:t>
            </a:r>
            <a:r>
              <a:rPr lang="en-NZ" i="1" dirty="0" err="1"/>
              <a:t>Phormium</a:t>
            </a:r>
            <a:r>
              <a:rPr lang="en-NZ" i="1" dirty="0"/>
              <a:t> </a:t>
            </a:r>
            <a:r>
              <a:rPr lang="en-NZ" i="1" dirty="0" err="1"/>
              <a:t>tenax</a:t>
            </a:r>
            <a:r>
              <a:rPr lang="en-NZ" dirty="0"/>
              <a:t>, </a:t>
            </a:r>
            <a:r>
              <a:rPr lang="en-NZ" dirty="0" err="1"/>
              <a:t>Mac.T</a:t>
            </a:r>
            <a:r>
              <a:rPr lang="en-NZ" dirty="0"/>
              <a:t> = </a:t>
            </a:r>
            <a:r>
              <a:rPr lang="en-NZ" i="1" dirty="0"/>
              <a:t>Machaerina </a:t>
            </a:r>
            <a:r>
              <a:rPr lang="en-NZ" i="1" dirty="0" smtClean="0"/>
              <a:t>teretifolia,</a:t>
            </a:r>
            <a:r>
              <a:rPr lang="en-NZ" dirty="0"/>
              <a:t> </a:t>
            </a:r>
            <a:r>
              <a:rPr lang="en-NZ" dirty="0" err="1"/>
              <a:t>Glei.D</a:t>
            </a:r>
            <a:r>
              <a:rPr lang="en-NZ" dirty="0"/>
              <a:t> = </a:t>
            </a:r>
            <a:r>
              <a:rPr lang="en-NZ" i="1" dirty="0"/>
              <a:t>Gleichenia dicarpa</a:t>
            </a:r>
            <a:r>
              <a:rPr lang="en-NZ" dirty="0"/>
              <a:t>, </a:t>
            </a:r>
            <a:r>
              <a:rPr lang="en-NZ" dirty="0" err="1"/>
              <a:t>Lep.S</a:t>
            </a:r>
            <a:r>
              <a:rPr lang="en-NZ" dirty="0"/>
              <a:t> = </a:t>
            </a:r>
            <a:r>
              <a:rPr lang="en-NZ" i="1" dirty="0"/>
              <a:t>Leptospermum scoparium</a:t>
            </a:r>
            <a:r>
              <a:rPr lang="en-NZ" dirty="0"/>
              <a:t>, </a:t>
            </a:r>
            <a:r>
              <a:rPr lang="en-NZ" dirty="0" err="1"/>
              <a:t>Emp.R</a:t>
            </a:r>
            <a:r>
              <a:rPr lang="en-NZ" dirty="0"/>
              <a:t> = </a:t>
            </a:r>
            <a:r>
              <a:rPr lang="en-NZ" i="1" dirty="0"/>
              <a:t>Empodisma </a:t>
            </a:r>
            <a:r>
              <a:rPr lang="en-NZ" i="1" dirty="0" smtClean="0"/>
              <a:t>robustum.</a:t>
            </a:r>
            <a:endParaRPr lang="en-NZ" dirty="0"/>
          </a:p>
        </p:txBody>
      </p:sp>
      <p:grpSp>
        <p:nvGrpSpPr>
          <p:cNvPr id="45" name="Group 44"/>
          <p:cNvGrpSpPr/>
          <p:nvPr/>
        </p:nvGrpSpPr>
        <p:grpSpPr>
          <a:xfrm>
            <a:off x="7278046" y="25964615"/>
            <a:ext cx="1882451" cy="2728041"/>
            <a:chOff x="7290437" y="14467144"/>
            <a:chExt cx="2324469" cy="3126458"/>
          </a:xfrm>
        </p:grpSpPr>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47958" y="14532647"/>
              <a:ext cx="2266948" cy="3060955"/>
            </a:xfrm>
            <a:prstGeom prst="rect">
              <a:avLst/>
            </a:prstGeom>
            <a:ln>
              <a:solidFill>
                <a:schemeClr val="tx1"/>
              </a:solidFill>
            </a:ln>
          </p:spPr>
        </p:pic>
        <p:sp>
          <p:nvSpPr>
            <p:cNvPr id="43" name="TextBox 42"/>
            <p:cNvSpPr txBox="1"/>
            <p:nvPr/>
          </p:nvSpPr>
          <p:spPr>
            <a:xfrm>
              <a:off x="7290437" y="14467144"/>
              <a:ext cx="562994" cy="423271"/>
            </a:xfrm>
            <a:prstGeom prst="rect">
              <a:avLst/>
            </a:prstGeom>
            <a:noFill/>
            <a:ln>
              <a:noFill/>
            </a:ln>
          </p:spPr>
          <p:txBody>
            <a:bodyPr wrap="square" rtlCol="0">
              <a:spAutoFit/>
            </a:bodyPr>
            <a:lstStyle/>
            <a:p>
              <a:r>
                <a:rPr lang="en-NZ" b="1" dirty="0" smtClean="0"/>
                <a:t>(c)</a:t>
              </a:r>
              <a:endParaRPr lang="en-NZ" b="1" dirty="0"/>
            </a:p>
          </p:txBody>
        </p:sp>
      </p:grpSp>
      <p:sp>
        <p:nvSpPr>
          <p:cNvPr id="57" name="TextBox 56"/>
          <p:cNvSpPr txBox="1"/>
          <p:nvPr/>
        </p:nvSpPr>
        <p:spPr>
          <a:xfrm>
            <a:off x="664467" y="25484907"/>
            <a:ext cx="472955" cy="369332"/>
          </a:xfrm>
          <a:prstGeom prst="rect">
            <a:avLst/>
          </a:prstGeom>
          <a:noFill/>
          <a:ln>
            <a:noFill/>
          </a:ln>
        </p:spPr>
        <p:txBody>
          <a:bodyPr wrap="square" rtlCol="0">
            <a:spAutoFit/>
          </a:bodyPr>
          <a:lstStyle/>
          <a:p>
            <a:r>
              <a:rPr lang="en-NZ" b="1" dirty="0" smtClean="0"/>
              <a:t>(a)</a:t>
            </a:r>
            <a:endParaRPr lang="en-NZ" b="1" dirty="0"/>
          </a:p>
        </p:txBody>
      </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051" y="25964617"/>
            <a:ext cx="3635331" cy="2726498"/>
          </a:xfrm>
          <a:prstGeom prst="rect">
            <a:avLst/>
          </a:prstGeom>
          <a:ln>
            <a:solidFill>
              <a:schemeClr val="tx1"/>
            </a:solidFill>
          </a:ln>
        </p:spPr>
      </p:pic>
      <p:sp>
        <p:nvSpPr>
          <p:cNvPr id="63" name="TextBox 62"/>
          <p:cNvSpPr txBox="1"/>
          <p:nvPr/>
        </p:nvSpPr>
        <p:spPr>
          <a:xfrm>
            <a:off x="664467" y="25911953"/>
            <a:ext cx="472955" cy="369332"/>
          </a:xfrm>
          <a:prstGeom prst="rect">
            <a:avLst/>
          </a:prstGeom>
          <a:noFill/>
          <a:ln>
            <a:noFill/>
          </a:ln>
        </p:spPr>
        <p:txBody>
          <a:bodyPr wrap="square" rtlCol="0">
            <a:spAutoFit/>
          </a:bodyPr>
          <a:lstStyle/>
          <a:p>
            <a:r>
              <a:rPr lang="en-NZ" b="1" dirty="0" smtClean="0"/>
              <a:t>(b)</a:t>
            </a:r>
            <a:endParaRPr lang="en-NZ" b="1" dirty="0"/>
          </a:p>
        </p:txBody>
      </p:sp>
      <p:sp>
        <p:nvSpPr>
          <p:cNvPr id="28" name="TextBox 27"/>
          <p:cNvSpPr txBox="1"/>
          <p:nvPr/>
        </p:nvSpPr>
        <p:spPr>
          <a:xfrm>
            <a:off x="5473097" y="19594606"/>
            <a:ext cx="469900" cy="369332"/>
          </a:xfrm>
          <a:prstGeom prst="rect">
            <a:avLst/>
          </a:prstGeom>
          <a:noFill/>
        </p:spPr>
        <p:txBody>
          <a:bodyPr wrap="square" rtlCol="0">
            <a:spAutoFit/>
          </a:bodyPr>
          <a:lstStyle/>
          <a:p>
            <a:r>
              <a:rPr lang="en-NZ" dirty="0" smtClean="0"/>
              <a:t>13</a:t>
            </a:r>
          </a:p>
        </p:txBody>
      </p:sp>
      <p:sp>
        <p:nvSpPr>
          <p:cNvPr id="64" name="TextBox 63"/>
          <p:cNvSpPr txBox="1"/>
          <p:nvPr/>
        </p:nvSpPr>
        <p:spPr>
          <a:xfrm>
            <a:off x="5497731" y="19923401"/>
            <a:ext cx="469900" cy="369332"/>
          </a:xfrm>
          <a:prstGeom prst="rect">
            <a:avLst/>
          </a:prstGeom>
          <a:noFill/>
        </p:spPr>
        <p:txBody>
          <a:bodyPr wrap="square" rtlCol="0">
            <a:spAutoFit/>
          </a:bodyPr>
          <a:lstStyle/>
          <a:p>
            <a:r>
              <a:rPr lang="en-NZ" dirty="0" smtClean="0"/>
              <a:t>14</a:t>
            </a:r>
          </a:p>
        </p:txBody>
      </p:sp>
      <p:sp>
        <p:nvSpPr>
          <p:cNvPr id="65" name="TextBox 64"/>
          <p:cNvSpPr txBox="1"/>
          <p:nvPr/>
        </p:nvSpPr>
        <p:spPr>
          <a:xfrm>
            <a:off x="5396379" y="20559932"/>
            <a:ext cx="469900" cy="369332"/>
          </a:xfrm>
          <a:prstGeom prst="rect">
            <a:avLst/>
          </a:prstGeom>
          <a:noFill/>
        </p:spPr>
        <p:txBody>
          <a:bodyPr wrap="square" rtlCol="0">
            <a:spAutoFit/>
          </a:bodyPr>
          <a:lstStyle/>
          <a:p>
            <a:r>
              <a:rPr lang="en-NZ" dirty="0" smtClean="0"/>
              <a:t>16</a:t>
            </a:r>
          </a:p>
        </p:txBody>
      </p:sp>
      <p:sp>
        <p:nvSpPr>
          <p:cNvPr id="66" name="TextBox 65"/>
          <p:cNvSpPr txBox="1"/>
          <p:nvPr/>
        </p:nvSpPr>
        <p:spPr>
          <a:xfrm>
            <a:off x="5460403" y="20852809"/>
            <a:ext cx="469900" cy="369332"/>
          </a:xfrm>
          <a:prstGeom prst="rect">
            <a:avLst/>
          </a:prstGeom>
          <a:noFill/>
        </p:spPr>
        <p:txBody>
          <a:bodyPr wrap="square" rtlCol="0">
            <a:spAutoFit/>
          </a:bodyPr>
          <a:lstStyle/>
          <a:p>
            <a:r>
              <a:rPr lang="en-NZ" dirty="0" smtClean="0"/>
              <a:t>17</a:t>
            </a:r>
          </a:p>
        </p:txBody>
      </p:sp>
      <p:sp>
        <p:nvSpPr>
          <p:cNvPr id="67" name="TextBox 66"/>
          <p:cNvSpPr txBox="1"/>
          <p:nvPr/>
        </p:nvSpPr>
        <p:spPr>
          <a:xfrm>
            <a:off x="5472620" y="21141067"/>
            <a:ext cx="469900" cy="369332"/>
          </a:xfrm>
          <a:prstGeom prst="rect">
            <a:avLst/>
          </a:prstGeom>
          <a:noFill/>
        </p:spPr>
        <p:txBody>
          <a:bodyPr wrap="square" rtlCol="0">
            <a:spAutoFit/>
          </a:bodyPr>
          <a:lstStyle/>
          <a:p>
            <a:r>
              <a:rPr lang="en-NZ" dirty="0" smtClean="0"/>
              <a:t>18</a:t>
            </a:r>
          </a:p>
        </p:txBody>
      </p:sp>
      <p:sp>
        <p:nvSpPr>
          <p:cNvPr id="68" name="TextBox 67"/>
          <p:cNvSpPr txBox="1"/>
          <p:nvPr/>
        </p:nvSpPr>
        <p:spPr>
          <a:xfrm>
            <a:off x="3704790" y="21723155"/>
            <a:ext cx="469900" cy="369332"/>
          </a:xfrm>
          <a:prstGeom prst="rect">
            <a:avLst/>
          </a:prstGeom>
          <a:noFill/>
        </p:spPr>
        <p:txBody>
          <a:bodyPr wrap="square" rtlCol="0">
            <a:spAutoFit/>
          </a:bodyPr>
          <a:lstStyle/>
          <a:p>
            <a:r>
              <a:rPr lang="en-NZ" dirty="0" smtClean="0"/>
              <a:t>19</a:t>
            </a:r>
          </a:p>
        </p:txBody>
      </p:sp>
      <p:sp>
        <p:nvSpPr>
          <p:cNvPr id="69" name="TextBox 68"/>
          <p:cNvSpPr txBox="1"/>
          <p:nvPr/>
        </p:nvSpPr>
        <p:spPr>
          <a:xfrm>
            <a:off x="5459408" y="20229332"/>
            <a:ext cx="469900" cy="369332"/>
          </a:xfrm>
          <a:prstGeom prst="rect">
            <a:avLst/>
          </a:prstGeom>
          <a:noFill/>
        </p:spPr>
        <p:txBody>
          <a:bodyPr wrap="square" rtlCol="0">
            <a:spAutoFit/>
          </a:bodyPr>
          <a:lstStyle/>
          <a:p>
            <a:r>
              <a:rPr lang="en-NZ" dirty="0" smtClean="0"/>
              <a:t>15</a:t>
            </a:r>
          </a:p>
        </p:txBody>
      </p:sp>
      <p:sp>
        <p:nvSpPr>
          <p:cNvPr id="70" name="TextBox 69"/>
          <p:cNvSpPr txBox="1"/>
          <p:nvPr/>
        </p:nvSpPr>
        <p:spPr>
          <a:xfrm>
            <a:off x="3962447" y="21932721"/>
            <a:ext cx="469900" cy="369332"/>
          </a:xfrm>
          <a:prstGeom prst="rect">
            <a:avLst/>
          </a:prstGeom>
          <a:noFill/>
        </p:spPr>
        <p:txBody>
          <a:bodyPr wrap="square" rtlCol="0">
            <a:spAutoFit/>
          </a:bodyPr>
          <a:lstStyle/>
          <a:p>
            <a:r>
              <a:rPr lang="en-NZ" dirty="0" smtClean="0"/>
              <a:t>20</a:t>
            </a:r>
          </a:p>
        </p:txBody>
      </p:sp>
      <p:sp>
        <p:nvSpPr>
          <p:cNvPr id="71" name="TextBox 70"/>
          <p:cNvSpPr txBox="1"/>
          <p:nvPr/>
        </p:nvSpPr>
        <p:spPr>
          <a:xfrm>
            <a:off x="5164411" y="23489123"/>
            <a:ext cx="469900" cy="369332"/>
          </a:xfrm>
          <a:prstGeom prst="rect">
            <a:avLst/>
          </a:prstGeom>
          <a:noFill/>
        </p:spPr>
        <p:txBody>
          <a:bodyPr wrap="square" rtlCol="0">
            <a:spAutoFit/>
          </a:bodyPr>
          <a:lstStyle/>
          <a:p>
            <a:r>
              <a:rPr lang="en-NZ" dirty="0" smtClean="0"/>
              <a:t>4</a:t>
            </a:r>
          </a:p>
        </p:txBody>
      </p:sp>
      <p:sp>
        <p:nvSpPr>
          <p:cNvPr id="72" name="TextBox 71"/>
          <p:cNvSpPr txBox="1"/>
          <p:nvPr/>
        </p:nvSpPr>
        <p:spPr>
          <a:xfrm>
            <a:off x="4301690" y="22027955"/>
            <a:ext cx="469900" cy="369332"/>
          </a:xfrm>
          <a:prstGeom prst="rect">
            <a:avLst/>
          </a:prstGeom>
          <a:noFill/>
        </p:spPr>
        <p:txBody>
          <a:bodyPr wrap="square" rtlCol="0">
            <a:spAutoFit/>
          </a:bodyPr>
          <a:lstStyle/>
          <a:p>
            <a:r>
              <a:rPr lang="en-NZ" dirty="0" smtClean="0"/>
              <a:t>21</a:t>
            </a:r>
          </a:p>
        </p:txBody>
      </p:sp>
      <p:sp>
        <p:nvSpPr>
          <p:cNvPr id="73" name="TextBox 72"/>
          <p:cNvSpPr txBox="1"/>
          <p:nvPr/>
        </p:nvSpPr>
        <p:spPr>
          <a:xfrm>
            <a:off x="4631890" y="22036903"/>
            <a:ext cx="469900" cy="369332"/>
          </a:xfrm>
          <a:prstGeom prst="rect">
            <a:avLst/>
          </a:prstGeom>
          <a:noFill/>
        </p:spPr>
        <p:txBody>
          <a:bodyPr wrap="square" rtlCol="0">
            <a:spAutoFit/>
          </a:bodyPr>
          <a:lstStyle/>
          <a:p>
            <a:r>
              <a:rPr lang="en-NZ" dirty="0" smtClean="0"/>
              <a:t>22</a:t>
            </a:r>
          </a:p>
        </p:txBody>
      </p:sp>
      <p:sp>
        <p:nvSpPr>
          <p:cNvPr id="74" name="TextBox 73"/>
          <p:cNvSpPr txBox="1"/>
          <p:nvPr/>
        </p:nvSpPr>
        <p:spPr>
          <a:xfrm>
            <a:off x="4936690" y="22027955"/>
            <a:ext cx="469900" cy="369332"/>
          </a:xfrm>
          <a:prstGeom prst="rect">
            <a:avLst/>
          </a:prstGeom>
          <a:noFill/>
        </p:spPr>
        <p:txBody>
          <a:bodyPr wrap="square" rtlCol="0">
            <a:spAutoFit/>
          </a:bodyPr>
          <a:lstStyle/>
          <a:p>
            <a:r>
              <a:rPr lang="en-NZ" dirty="0" smtClean="0"/>
              <a:t>23</a:t>
            </a:r>
          </a:p>
        </p:txBody>
      </p:sp>
      <p:sp>
        <p:nvSpPr>
          <p:cNvPr id="75" name="TextBox 74"/>
          <p:cNvSpPr txBox="1"/>
          <p:nvPr/>
        </p:nvSpPr>
        <p:spPr>
          <a:xfrm>
            <a:off x="5279853" y="22191640"/>
            <a:ext cx="469900" cy="369332"/>
          </a:xfrm>
          <a:prstGeom prst="rect">
            <a:avLst/>
          </a:prstGeom>
          <a:noFill/>
        </p:spPr>
        <p:txBody>
          <a:bodyPr wrap="square" rtlCol="0">
            <a:spAutoFit/>
          </a:bodyPr>
          <a:lstStyle/>
          <a:p>
            <a:r>
              <a:rPr lang="en-NZ" dirty="0" smtClean="0"/>
              <a:t>24</a:t>
            </a:r>
          </a:p>
        </p:txBody>
      </p:sp>
      <p:sp>
        <p:nvSpPr>
          <p:cNvPr id="76" name="TextBox 75"/>
          <p:cNvSpPr txBox="1"/>
          <p:nvPr/>
        </p:nvSpPr>
        <p:spPr>
          <a:xfrm>
            <a:off x="5006540" y="23773591"/>
            <a:ext cx="469900" cy="369332"/>
          </a:xfrm>
          <a:prstGeom prst="rect">
            <a:avLst/>
          </a:prstGeom>
          <a:noFill/>
        </p:spPr>
        <p:txBody>
          <a:bodyPr wrap="square" rtlCol="0">
            <a:spAutoFit/>
          </a:bodyPr>
          <a:lstStyle/>
          <a:p>
            <a:r>
              <a:rPr lang="en-NZ" dirty="0"/>
              <a:t>3</a:t>
            </a:r>
            <a:endParaRPr lang="en-NZ" dirty="0" smtClean="0"/>
          </a:p>
        </p:txBody>
      </p:sp>
      <p:sp>
        <p:nvSpPr>
          <p:cNvPr id="77" name="TextBox 76"/>
          <p:cNvSpPr txBox="1"/>
          <p:nvPr/>
        </p:nvSpPr>
        <p:spPr>
          <a:xfrm>
            <a:off x="5497731" y="23272305"/>
            <a:ext cx="469900" cy="369332"/>
          </a:xfrm>
          <a:prstGeom prst="rect">
            <a:avLst/>
          </a:prstGeom>
          <a:noFill/>
        </p:spPr>
        <p:txBody>
          <a:bodyPr wrap="square" rtlCol="0">
            <a:spAutoFit/>
          </a:bodyPr>
          <a:lstStyle/>
          <a:p>
            <a:r>
              <a:rPr lang="en-NZ" dirty="0" smtClean="0"/>
              <a:t>5</a:t>
            </a:r>
          </a:p>
        </p:txBody>
      </p:sp>
      <p:sp>
        <p:nvSpPr>
          <p:cNvPr id="78" name="TextBox 77"/>
          <p:cNvSpPr txBox="1"/>
          <p:nvPr/>
        </p:nvSpPr>
        <p:spPr>
          <a:xfrm>
            <a:off x="5702203" y="22605289"/>
            <a:ext cx="469900" cy="369332"/>
          </a:xfrm>
          <a:prstGeom prst="rect">
            <a:avLst/>
          </a:prstGeom>
          <a:noFill/>
        </p:spPr>
        <p:txBody>
          <a:bodyPr wrap="square" rtlCol="0">
            <a:spAutoFit/>
          </a:bodyPr>
          <a:lstStyle/>
          <a:p>
            <a:r>
              <a:rPr lang="en-NZ" dirty="0" smtClean="0"/>
              <a:t>6</a:t>
            </a:r>
          </a:p>
        </p:txBody>
      </p:sp>
      <p:sp>
        <p:nvSpPr>
          <p:cNvPr id="79" name="TextBox 78"/>
          <p:cNvSpPr txBox="1"/>
          <p:nvPr/>
        </p:nvSpPr>
        <p:spPr>
          <a:xfrm>
            <a:off x="4831480" y="24008652"/>
            <a:ext cx="469900" cy="369332"/>
          </a:xfrm>
          <a:prstGeom prst="rect">
            <a:avLst/>
          </a:prstGeom>
          <a:noFill/>
        </p:spPr>
        <p:txBody>
          <a:bodyPr wrap="square" rtlCol="0">
            <a:spAutoFit/>
          </a:bodyPr>
          <a:lstStyle/>
          <a:p>
            <a:r>
              <a:rPr lang="en-NZ" dirty="0" smtClean="0"/>
              <a:t>2</a:t>
            </a:r>
          </a:p>
        </p:txBody>
      </p:sp>
      <p:sp>
        <p:nvSpPr>
          <p:cNvPr id="80" name="TextBox 79"/>
          <p:cNvSpPr txBox="1"/>
          <p:nvPr/>
        </p:nvSpPr>
        <p:spPr>
          <a:xfrm>
            <a:off x="4771590" y="24275658"/>
            <a:ext cx="469900" cy="369332"/>
          </a:xfrm>
          <a:prstGeom prst="rect">
            <a:avLst/>
          </a:prstGeom>
          <a:noFill/>
        </p:spPr>
        <p:txBody>
          <a:bodyPr wrap="square" rtlCol="0">
            <a:spAutoFit/>
          </a:bodyPr>
          <a:lstStyle/>
          <a:p>
            <a:r>
              <a:rPr lang="en-NZ" dirty="0" smtClean="0"/>
              <a:t>1</a:t>
            </a:r>
          </a:p>
        </p:txBody>
      </p:sp>
      <p:sp>
        <p:nvSpPr>
          <p:cNvPr id="81" name="TextBox 80"/>
          <p:cNvSpPr txBox="1"/>
          <p:nvPr/>
        </p:nvSpPr>
        <p:spPr>
          <a:xfrm>
            <a:off x="5153340" y="27869566"/>
            <a:ext cx="469900" cy="369332"/>
          </a:xfrm>
          <a:prstGeom prst="rect">
            <a:avLst/>
          </a:prstGeom>
          <a:noFill/>
        </p:spPr>
        <p:txBody>
          <a:bodyPr wrap="square" rtlCol="0">
            <a:spAutoFit/>
          </a:bodyPr>
          <a:lstStyle/>
          <a:p>
            <a:r>
              <a:rPr lang="en-NZ" dirty="0" smtClean="0"/>
              <a:t>7</a:t>
            </a:r>
          </a:p>
        </p:txBody>
      </p:sp>
      <p:sp>
        <p:nvSpPr>
          <p:cNvPr id="82" name="TextBox 81"/>
          <p:cNvSpPr txBox="1"/>
          <p:nvPr/>
        </p:nvSpPr>
        <p:spPr>
          <a:xfrm>
            <a:off x="5617760" y="27293884"/>
            <a:ext cx="469900" cy="369332"/>
          </a:xfrm>
          <a:prstGeom prst="rect">
            <a:avLst/>
          </a:prstGeom>
          <a:noFill/>
        </p:spPr>
        <p:txBody>
          <a:bodyPr wrap="square" rtlCol="0">
            <a:spAutoFit/>
          </a:bodyPr>
          <a:lstStyle/>
          <a:p>
            <a:r>
              <a:rPr lang="en-NZ" dirty="0" smtClean="0"/>
              <a:t>9</a:t>
            </a:r>
          </a:p>
        </p:txBody>
      </p:sp>
      <p:sp>
        <p:nvSpPr>
          <p:cNvPr id="83" name="TextBox 82"/>
          <p:cNvSpPr txBox="1"/>
          <p:nvPr/>
        </p:nvSpPr>
        <p:spPr>
          <a:xfrm>
            <a:off x="5834785" y="27028490"/>
            <a:ext cx="469900" cy="369332"/>
          </a:xfrm>
          <a:prstGeom prst="rect">
            <a:avLst/>
          </a:prstGeom>
          <a:noFill/>
        </p:spPr>
        <p:txBody>
          <a:bodyPr wrap="square" rtlCol="0">
            <a:spAutoFit/>
          </a:bodyPr>
          <a:lstStyle/>
          <a:p>
            <a:r>
              <a:rPr lang="en-NZ" dirty="0" smtClean="0"/>
              <a:t>10</a:t>
            </a:r>
          </a:p>
        </p:txBody>
      </p:sp>
      <p:sp>
        <p:nvSpPr>
          <p:cNvPr id="84" name="TextBox 83"/>
          <p:cNvSpPr txBox="1"/>
          <p:nvPr/>
        </p:nvSpPr>
        <p:spPr>
          <a:xfrm>
            <a:off x="6172103" y="26853068"/>
            <a:ext cx="469900" cy="369332"/>
          </a:xfrm>
          <a:prstGeom prst="rect">
            <a:avLst/>
          </a:prstGeom>
          <a:noFill/>
        </p:spPr>
        <p:txBody>
          <a:bodyPr wrap="square" rtlCol="0">
            <a:spAutoFit/>
          </a:bodyPr>
          <a:lstStyle/>
          <a:p>
            <a:r>
              <a:rPr lang="en-NZ" dirty="0" smtClean="0"/>
              <a:t>11</a:t>
            </a:r>
          </a:p>
        </p:txBody>
      </p:sp>
      <p:sp>
        <p:nvSpPr>
          <p:cNvPr id="85" name="TextBox 84"/>
          <p:cNvSpPr txBox="1"/>
          <p:nvPr/>
        </p:nvSpPr>
        <p:spPr>
          <a:xfrm>
            <a:off x="6307961" y="26393764"/>
            <a:ext cx="469900" cy="369332"/>
          </a:xfrm>
          <a:prstGeom prst="rect">
            <a:avLst/>
          </a:prstGeom>
          <a:noFill/>
        </p:spPr>
        <p:txBody>
          <a:bodyPr wrap="square" rtlCol="0">
            <a:spAutoFit/>
          </a:bodyPr>
          <a:lstStyle/>
          <a:p>
            <a:r>
              <a:rPr lang="en-NZ" dirty="0" smtClean="0"/>
              <a:t>12</a:t>
            </a:r>
          </a:p>
        </p:txBody>
      </p:sp>
      <p:sp>
        <p:nvSpPr>
          <p:cNvPr id="86" name="TextBox 85"/>
          <p:cNvSpPr txBox="1"/>
          <p:nvPr/>
        </p:nvSpPr>
        <p:spPr>
          <a:xfrm>
            <a:off x="5382810" y="27592620"/>
            <a:ext cx="469900" cy="369332"/>
          </a:xfrm>
          <a:prstGeom prst="rect">
            <a:avLst/>
          </a:prstGeom>
          <a:noFill/>
        </p:spPr>
        <p:txBody>
          <a:bodyPr wrap="square" rtlCol="0">
            <a:spAutoFit/>
          </a:bodyPr>
          <a:lstStyle/>
          <a:p>
            <a:r>
              <a:rPr lang="en-NZ" dirty="0" smtClean="0"/>
              <a:t>8</a:t>
            </a:r>
          </a:p>
        </p:txBody>
      </p:sp>
      <p:sp>
        <p:nvSpPr>
          <p:cNvPr id="87" name="TextBox 86"/>
          <p:cNvSpPr txBox="1"/>
          <p:nvPr/>
        </p:nvSpPr>
        <p:spPr>
          <a:xfrm>
            <a:off x="5976984" y="24605644"/>
            <a:ext cx="469900" cy="369332"/>
          </a:xfrm>
          <a:prstGeom prst="rect">
            <a:avLst/>
          </a:prstGeom>
          <a:noFill/>
        </p:spPr>
        <p:txBody>
          <a:bodyPr wrap="square" rtlCol="0">
            <a:spAutoFit/>
          </a:bodyPr>
          <a:lstStyle/>
          <a:p>
            <a:r>
              <a:rPr lang="en-NZ" dirty="0" smtClean="0"/>
              <a:t>27</a:t>
            </a:r>
          </a:p>
        </p:txBody>
      </p:sp>
      <p:sp>
        <p:nvSpPr>
          <p:cNvPr id="88" name="TextBox 87"/>
          <p:cNvSpPr txBox="1"/>
          <p:nvPr/>
        </p:nvSpPr>
        <p:spPr>
          <a:xfrm>
            <a:off x="6172103" y="24193318"/>
            <a:ext cx="469900" cy="369332"/>
          </a:xfrm>
          <a:prstGeom prst="rect">
            <a:avLst/>
          </a:prstGeom>
          <a:noFill/>
        </p:spPr>
        <p:txBody>
          <a:bodyPr wrap="square" rtlCol="0">
            <a:spAutoFit/>
          </a:bodyPr>
          <a:lstStyle/>
          <a:p>
            <a:r>
              <a:rPr lang="en-NZ" dirty="0" smtClean="0"/>
              <a:t>26</a:t>
            </a:r>
          </a:p>
        </p:txBody>
      </p:sp>
      <p:sp>
        <p:nvSpPr>
          <p:cNvPr id="89" name="TextBox 88"/>
          <p:cNvSpPr txBox="1"/>
          <p:nvPr/>
        </p:nvSpPr>
        <p:spPr>
          <a:xfrm>
            <a:off x="6602262" y="23819629"/>
            <a:ext cx="469900" cy="369332"/>
          </a:xfrm>
          <a:prstGeom prst="rect">
            <a:avLst/>
          </a:prstGeom>
          <a:noFill/>
        </p:spPr>
        <p:txBody>
          <a:bodyPr wrap="square" rtlCol="0">
            <a:spAutoFit/>
          </a:bodyPr>
          <a:lstStyle/>
          <a:p>
            <a:r>
              <a:rPr lang="en-NZ" dirty="0" smtClean="0"/>
              <a:t>25</a:t>
            </a:r>
          </a:p>
        </p:txBody>
      </p:sp>
      <p:sp>
        <p:nvSpPr>
          <p:cNvPr id="90" name="TextBox 89"/>
          <p:cNvSpPr txBox="1"/>
          <p:nvPr/>
        </p:nvSpPr>
        <p:spPr>
          <a:xfrm>
            <a:off x="5914884" y="24907234"/>
            <a:ext cx="469900" cy="369332"/>
          </a:xfrm>
          <a:prstGeom prst="rect">
            <a:avLst/>
          </a:prstGeom>
          <a:noFill/>
        </p:spPr>
        <p:txBody>
          <a:bodyPr wrap="square" rtlCol="0">
            <a:spAutoFit/>
          </a:bodyPr>
          <a:lstStyle/>
          <a:p>
            <a:r>
              <a:rPr lang="en-NZ" dirty="0" smtClean="0"/>
              <a:t>28</a:t>
            </a:r>
          </a:p>
        </p:txBody>
      </p:sp>
      <p:sp>
        <p:nvSpPr>
          <p:cNvPr id="91" name="TextBox 90"/>
          <p:cNvSpPr txBox="1"/>
          <p:nvPr/>
        </p:nvSpPr>
        <p:spPr>
          <a:xfrm>
            <a:off x="5702203" y="25090082"/>
            <a:ext cx="469900" cy="369332"/>
          </a:xfrm>
          <a:prstGeom prst="rect">
            <a:avLst/>
          </a:prstGeom>
          <a:noFill/>
        </p:spPr>
        <p:txBody>
          <a:bodyPr wrap="square" rtlCol="0">
            <a:spAutoFit/>
          </a:bodyPr>
          <a:lstStyle/>
          <a:p>
            <a:r>
              <a:rPr lang="en-NZ" dirty="0" smtClean="0"/>
              <a:t>29</a:t>
            </a:r>
          </a:p>
        </p:txBody>
      </p:sp>
      <p:sp>
        <p:nvSpPr>
          <p:cNvPr id="92" name="TextBox 91"/>
          <p:cNvSpPr txBox="1"/>
          <p:nvPr/>
        </p:nvSpPr>
        <p:spPr>
          <a:xfrm>
            <a:off x="5497731" y="25481952"/>
            <a:ext cx="469900" cy="369332"/>
          </a:xfrm>
          <a:prstGeom prst="rect">
            <a:avLst/>
          </a:prstGeom>
          <a:noFill/>
        </p:spPr>
        <p:txBody>
          <a:bodyPr wrap="square" rtlCol="0">
            <a:spAutoFit/>
          </a:bodyPr>
          <a:lstStyle/>
          <a:p>
            <a:r>
              <a:rPr lang="en-NZ" dirty="0" smtClean="0"/>
              <a:t>30</a:t>
            </a:r>
          </a:p>
        </p:txBody>
      </p:sp>
      <p:sp>
        <p:nvSpPr>
          <p:cNvPr id="93" name="TextBox 92"/>
          <p:cNvSpPr txBox="1"/>
          <p:nvPr/>
        </p:nvSpPr>
        <p:spPr>
          <a:xfrm>
            <a:off x="17464866" y="18916967"/>
            <a:ext cx="7734177" cy="646331"/>
          </a:xfrm>
          <a:prstGeom prst="rect">
            <a:avLst/>
          </a:prstGeom>
          <a:noFill/>
        </p:spPr>
        <p:txBody>
          <a:bodyPr wrap="square" rtlCol="0">
            <a:spAutoFit/>
          </a:bodyPr>
          <a:lstStyle/>
          <a:p>
            <a:r>
              <a:rPr lang="en-NZ" b="1" dirty="0" smtClean="0"/>
              <a:t>Figure 5 </a:t>
            </a:r>
            <a:r>
              <a:rPr lang="en-NZ" dirty="0" smtClean="0"/>
              <a:t>Frequency of normal water table levels relative to peat surface (excludes outlier values).</a:t>
            </a:r>
            <a:endParaRPr lang="en-NZ" dirty="0"/>
          </a:p>
        </p:txBody>
      </p:sp>
      <p:pic>
        <p:nvPicPr>
          <p:cNvPr id="46" name="Picture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08089" y="9878317"/>
            <a:ext cx="14890956" cy="4902592"/>
          </a:xfrm>
          <a:prstGeom prst="rect">
            <a:avLst/>
          </a:prstGeom>
        </p:spPr>
      </p:pic>
      <p:pic>
        <p:nvPicPr>
          <p:cNvPr id="94" name="Picture 9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505480" y="10361577"/>
            <a:ext cx="876190" cy="914286"/>
          </a:xfrm>
          <a:prstGeom prst="rect">
            <a:avLst/>
          </a:prstGeom>
        </p:spPr>
      </p:pic>
      <p:pic>
        <p:nvPicPr>
          <p:cNvPr id="96" name="Picture 9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88350" y="14913939"/>
            <a:ext cx="5789812" cy="3817318"/>
          </a:xfrm>
          <a:prstGeom prst="rect">
            <a:avLst/>
          </a:prstGeom>
        </p:spPr>
      </p:pic>
      <p:sp>
        <p:nvSpPr>
          <p:cNvPr id="100" name="Freeform 99"/>
          <p:cNvSpPr/>
          <p:nvPr/>
        </p:nvSpPr>
        <p:spPr>
          <a:xfrm>
            <a:off x="11087100" y="15482260"/>
            <a:ext cx="4823059" cy="2278693"/>
          </a:xfrm>
          <a:custGeom>
            <a:avLst/>
            <a:gdLst>
              <a:gd name="connsiteX0" fmla="*/ 0 w 4823059"/>
              <a:gd name="connsiteY0" fmla="*/ 843590 h 2278693"/>
              <a:gd name="connsiteX1" fmla="*/ 222250 w 4823059"/>
              <a:gd name="connsiteY1" fmla="*/ 1186490 h 2278693"/>
              <a:gd name="connsiteX2" fmla="*/ 495300 w 4823059"/>
              <a:gd name="connsiteY2" fmla="*/ 2278690 h 2278693"/>
              <a:gd name="connsiteX3" fmla="*/ 768350 w 4823059"/>
              <a:gd name="connsiteY3" fmla="*/ 1173790 h 2278693"/>
              <a:gd name="connsiteX4" fmla="*/ 946150 w 4823059"/>
              <a:gd name="connsiteY4" fmla="*/ 856290 h 2278693"/>
              <a:gd name="connsiteX5" fmla="*/ 1543050 w 4823059"/>
              <a:gd name="connsiteY5" fmla="*/ 608640 h 2278693"/>
              <a:gd name="connsiteX6" fmla="*/ 2603500 w 4823059"/>
              <a:gd name="connsiteY6" fmla="*/ 481640 h 2278693"/>
              <a:gd name="connsiteX7" fmla="*/ 3644900 w 4823059"/>
              <a:gd name="connsiteY7" fmla="*/ 303840 h 2278693"/>
              <a:gd name="connsiteX8" fmla="*/ 4705350 w 4823059"/>
              <a:gd name="connsiteY8" fmla="*/ 30790 h 2278693"/>
              <a:gd name="connsiteX9" fmla="*/ 4749800 w 4823059"/>
              <a:gd name="connsiteY9" fmla="*/ 18090 h 227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059" h="2278693">
                <a:moveTo>
                  <a:pt x="0" y="843590"/>
                </a:moveTo>
                <a:cubicBezTo>
                  <a:pt x="69850" y="895448"/>
                  <a:pt x="139700" y="947307"/>
                  <a:pt x="222250" y="1186490"/>
                </a:cubicBezTo>
                <a:cubicBezTo>
                  <a:pt x="304800" y="1425673"/>
                  <a:pt x="404283" y="2280807"/>
                  <a:pt x="495300" y="2278690"/>
                </a:cubicBezTo>
                <a:cubicBezTo>
                  <a:pt x="586317" y="2276573"/>
                  <a:pt x="693208" y="1410857"/>
                  <a:pt x="768350" y="1173790"/>
                </a:cubicBezTo>
                <a:cubicBezTo>
                  <a:pt x="843492" y="936723"/>
                  <a:pt x="817033" y="950482"/>
                  <a:pt x="946150" y="856290"/>
                </a:cubicBezTo>
                <a:cubicBezTo>
                  <a:pt x="1075267" y="762098"/>
                  <a:pt x="1266825" y="671082"/>
                  <a:pt x="1543050" y="608640"/>
                </a:cubicBezTo>
                <a:cubicBezTo>
                  <a:pt x="1819275" y="546198"/>
                  <a:pt x="2253192" y="532440"/>
                  <a:pt x="2603500" y="481640"/>
                </a:cubicBezTo>
                <a:cubicBezTo>
                  <a:pt x="2953808" y="430840"/>
                  <a:pt x="3294592" y="378982"/>
                  <a:pt x="3644900" y="303840"/>
                </a:cubicBezTo>
                <a:cubicBezTo>
                  <a:pt x="3995208" y="228698"/>
                  <a:pt x="4521200" y="78415"/>
                  <a:pt x="4705350" y="30790"/>
                </a:cubicBezTo>
                <a:cubicBezTo>
                  <a:pt x="4889500" y="-16835"/>
                  <a:pt x="4819650" y="627"/>
                  <a:pt x="4749800" y="18090"/>
                </a:cubicBezTo>
              </a:path>
            </a:pathLst>
          </a:cu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1" name="Picture 10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774227" y="19684744"/>
            <a:ext cx="6154042" cy="6128609"/>
          </a:xfrm>
          <a:prstGeom prst="rect">
            <a:avLst/>
          </a:prstGeom>
        </p:spPr>
      </p:pic>
      <p:pic>
        <p:nvPicPr>
          <p:cNvPr id="102" name="Picture 10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218193" y="26615019"/>
            <a:ext cx="4792762" cy="2705591"/>
          </a:xfrm>
          <a:prstGeom prst="rect">
            <a:avLst/>
          </a:prstGeom>
        </p:spPr>
      </p:pic>
      <p:sp>
        <p:nvSpPr>
          <p:cNvPr id="103" name="TextBox 102"/>
          <p:cNvSpPr txBox="1"/>
          <p:nvPr/>
        </p:nvSpPr>
        <p:spPr>
          <a:xfrm>
            <a:off x="16032996" y="29273550"/>
            <a:ext cx="6328427" cy="923330"/>
          </a:xfrm>
          <a:prstGeom prst="rect">
            <a:avLst/>
          </a:prstGeom>
          <a:noFill/>
        </p:spPr>
        <p:txBody>
          <a:bodyPr wrap="square" rtlCol="0">
            <a:spAutoFit/>
          </a:bodyPr>
          <a:lstStyle/>
          <a:p>
            <a:r>
              <a:rPr lang="en-NZ" b="1" dirty="0" smtClean="0"/>
              <a:t>Figure 7 </a:t>
            </a:r>
            <a:r>
              <a:rPr lang="en-NZ" dirty="0" smtClean="0"/>
              <a:t>Peat cores collected from vegetation plots 19, 12 and 24 (left to right), showing the most mineralised core, a common </a:t>
            </a:r>
            <a:r>
              <a:rPr lang="en-NZ" i="1" dirty="0" smtClean="0"/>
              <a:t>G. dicarpa </a:t>
            </a:r>
            <a:r>
              <a:rPr lang="en-NZ" dirty="0" smtClean="0"/>
              <a:t>core, and a newly formed </a:t>
            </a:r>
            <a:r>
              <a:rPr lang="en-NZ" i="1" dirty="0" err="1" smtClean="0"/>
              <a:t>E.robustum</a:t>
            </a:r>
            <a:r>
              <a:rPr lang="en-NZ" i="1" dirty="0" smtClean="0"/>
              <a:t> </a:t>
            </a:r>
            <a:r>
              <a:rPr lang="en-NZ" dirty="0" smtClean="0"/>
              <a:t>core, respectively. </a:t>
            </a:r>
            <a:endParaRPr lang="en-NZ" dirty="0"/>
          </a:p>
        </p:txBody>
      </p:sp>
      <p:sp>
        <p:nvSpPr>
          <p:cNvPr id="52" name="TextBox 51"/>
          <p:cNvSpPr txBox="1"/>
          <p:nvPr/>
        </p:nvSpPr>
        <p:spPr>
          <a:xfrm>
            <a:off x="16032996" y="25738749"/>
            <a:ext cx="5802907" cy="923330"/>
          </a:xfrm>
          <a:prstGeom prst="rect">
            <a:avLst/>
          </a:prstGeom>
          <a:noFill/>
        </p:spPr>
        <p:txBody>
          <a:bodyPr wrap="square" rtlCol="0">
            <a:spAutoFit/>
          </a:bodyPr>
          <a:lstStyle/>
          <a:p>
            <a:r>
              <a:rPr lang="en-NZ" b="1" dirty="0" smtClean="0"/>
              <a:t>Figure 6 </a:t>
            </a:r>
            <a:r>
              <a:rPr lang="en-NZ" dirty="0" smtClean="0"/>
              <a:t>Carbon: nitrogen and nitrogen: phosphorus ratios of peat by field plot. Vertical lines indicates the relative position of the disturbances.</a:t>
            </a:r>
            <a:endParaRPr lang="en-NZ" dirty="0"/>
          </a:p>
        </p:txBody>
      </p:sp>
      <p:sp>
        <p:nvSpPr>
          <p:cNvPr id="51" name="TextBox 50"/>
          <p:cNvSpPr txBox="1"/>
          <p:nvPr/>
        </p:nvSpPr>
        <p:spPr>
          <a:xfrm>
            <a:off x="11068074" y="14605191"/>
            <a:ext cx="10749576" cy="369332"/>
          </a:xfrm>
          <a:prstGeom prst="rect">
            <a:avLst/>
          </a:prstGeom>
          <a:noFill/>
        </p:spPr>
        <p:txBody>
          <a:bodyPr wrap="square" rtlCol="0">
            <a:spAutoFit/>
          </a:bodyPr>
          <a:lstStyle/>
          <a:p>
            <a:r>
              <a:rPr lang="en-NZ" b="1" dirty="0" smtClean="0"/>
              <a:t>Figure 3 </a:t>
            </a:r>
            <a:r>
              <a:rPr lang="en-NZ" dirty="0" smtClean="0"/>
              <a:t>Hydrologic regime of the 5 water table monitoring sites from October 2017 to July 2018. </a:t>
            </a:r>
            <a:endParaRPr lang="en-NZ" dirty="0"/>
          </a:p>
        </p:txBody>
      </p:sp>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264167" y="14913939"/>
            <a:ext cx="7473497" cy="4053934"/>
          </a:xfrm>
          <a:prstGeom prst="rect">
            <a:avLst/>
          </a:prstGeom>
        </p:spPr>
      </p:pic>
    </p:spTree>
    <p:extLst>
      <p:ext uri="{BB962C8B-B14F-4D97-AF65-F5344CB8AC3E}">
        <p14:creationId xmlns:p14="http://schemas.microsoft.com/office/powerpoint/2010/main" val="975067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1746</TotalTime>
  <Words>880</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University of Waikato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Callum</dc:creator>
  <cp:lastModifiedBy>Douglas, Callum</cp:lastModifiedBy>
  <cp:revision>124</cp:revision>
  <dcterms:created xsi:type="dcterms:W3CDTF">2018-10-22T22:26:02Z</dcterms:created>
  <dcterms:modified xsi:type="dcterms:W3CDTF">2018-11-05T02:22:38Z</dcterms:modified>
</cp:coreProperties>
</file>